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8"/>
  </p:notesMasterIdLst>
  <p:sldIdLst>
    <p:sldId id="256" r:id="rId2"/>
    <p:sldId id="257" r:id="rId3"/>
    <p:sldId id="269" r:id="rId4"/>
    <p:sldId id="282" r:id="rId5"/>
    <p:sldId id="272" r:id="rId6"/>
    <p:sldId id="286" r:id="rId7"/>
    <p:sldId id="283" r:id="rId8"/>
    <p:sldId id="270" r:id="rId9"/>
    <p:sldId id="284" r:id="rId10"/>
    <p:sldId id="281" r:id="rId11"/>
    <p:sldId id="271" r:id="rId12"/>
    <p:sldId id="278" r:id="rId13"/>
    <p:sldId id="279" r:id="rId14"/>
    <p:sldId id="280" r:id="rId15"/>
    <p:sldId id="258"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0"/>
    <p:restoredTop sz="56222" autoAdjust="0"/>
  </p:normalViewPr>
  <p:slideViewPr>
    <p:cSldViewPr snapToGrid="0" snapToObjects="1">
      <p:cViewPr varScale="1">
        <p:scale>
          <a:sx n="61" d="100"/>
          <a:sy n="61" d="100"/>
        </p:scale>
        <p:origin x="834" y="30"/>
      </p:cViewPr>
      <p:guideLst/>
    </p:cSldViewPr>
  </p:slideViewPr>
  <p:outlineViewPr>
    <p:cViewPr>
      <p:scale>
        <a:sx n="33" d="100"/>
        <a:sy n="33" d="100"/>
      </p:scale>
      <p:origin x="0" y="-8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eth Ceglia" userId="4b25bd162dbce468" providerId="LiveId" clId="{D5B3294B-51EC-4E84-AE17-5E9A4C8C3B6B}"/>
    <pc:docChg chg="delSld modSld sldOrd">
      <pc:chgData name="Kenneth Ceglia" userId="4b25bd162dbce468" providerId="LiveId" clId="{D5B3294B-51EC-4E84-AE17-5E9A4C8C3B6B}" dt="2021-05-09T20:18:48.688" v="9"/>
      <pc:docMkLst>
        <pc:docMk/>
      </pc:docMkLst>
      <pc:sldChg chg="modSp mod">
        <pc:chgData name="Kenneth Ceglia" userId="4b25bd162dbce468" providerId="LiveId" clId="{D5B3294B-51EC-4E84-AE17-5E9A4C8C3B6B}" dt="2021-05-09T19:54:31.087" v="7" actId="20577"/>
        <pc:sldMkLst>
          <pc:docMk/>
          <pc:sldMk cId="3395592536" sldId="272"/>
        </pc:sldMkLst>
        <pc:spChg chg="mod">
          <ac:chgData name="Kenneth Ceglia" userId="4b25bd162dbce468" providerId="LiveId" clId="{D5B3294B-51EC-4E84-AE17-5E9A4C8C3B6B}" dt="2021-05-09T19:54:31.087" v="7" actId="20577"/>
          <ac:spMkLst>
            <pc:docMk/>
            <pc:sldMk cId="3395592536" sldId="272"/>
            <ac:spMk id="3" creationId="{590544DA-6545-EF4B-ADFF-942F23A0F03F}"/>
          </ac:spMkLst>
        </pc:spChg>
      </pc:sldChg>
      <pc:sldChg chg="modNotesTx">
        <pc:chgData name="Kenneth Ceglia" userId="4b25bd162dbce468" providerId="LiveId" clId="{D5B3294B-51EC-4E84-AE17-5E9A4C8C3B6B}" dt="2021-05-09T19:46:02.448" v="2"/>
        <pc:sldMkLst>
          <pc:docMk/>
          <pc:sldMk cId="3004520360" sldId="280"/>
        </pc:sldMkLst>
      </pc:sldChg>
      <pc:sldChg chg="ord">
        <pc:chgData name="Kenneth Ceglia" userId="4b25bd162dbce468" providerId="LiveId" clId="{D5B3294B-51EC-4E84-AE17-5E9A4C8C3B6B}" dt="2021-05-09T20:18:48.688" v="9"/>
        <pc:sldMkLst>
          <pc:docMk/>
          <pc:sldMk cId="3052998408" sldId="284"/>
        </pc:sldMkLst>
      </pc:sldChg>
      <pc:sldChg chg="del">
        <pc:chgData name="Kenneth Ceglia" userId="4b25bd162dbce468" providerId="LiveId" clId="{D5B3294B-51EC-4E84-AE17-5E9A4C8C3B6B}" dt="2021-05-09T18:54:08.712" v="0" actId="47"/>
        <pc:sldMkLst>
          <pc:docMk/>
          <pc:sldMk cId="2282587129" sldId="28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D9A2B2-7882-DE4B-B57A-A439A870E26C}" type="datetimeFigureOut">
              <a:rPr lang="en-US" smtClean="0"/>
              <a:t>5/9/2021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2B539-CE1E-934A-A63B-C17F37B89C2D}" type="slidenum">
              <a:rPr lang="en-US" smtClean="0"/>
              <a:t>‹#›</a:t>
            </a:fld>
            <a:endParaRPr lang="en-US"/>
          </a:p>
        </p:txBody>
      </p:sp>
    </p:spTree>
    <p:extLst>
      <p:ext uri="{BB962C8B-B14F-4D97-AF65-F5344CB8AC3E}">
        <p14:creationId xmlns:p14="http://schemas.microsoft.com/office/powerpoint/2010/main" val="2820463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2B539-CE1E-934A-A63B-C17F37B89C2D}" type="slidenum">
              <a:rPr lang="en-US" smtClean="0"/>
              <a:t>1</a:t>
            </a:fld>
            <a:endParaRPr lang="en-US"/>
          </a:p>
        </p:txBody>
      </p:sp>
    </p:spTree>
    <p:extLst>
      <p:ext uri="{BB962C8B-B14F-4D97-AF65-F5344CB8AC3E}">
        <p14:creationId xmlns:p14="http://schemas.microsoft.com/office/powerpoint/2010/main" val="145687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validate that riders are dependent on the hour and day of week, a 2-way ANOVA is used to test for interactions between hours and days of the week.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p-value is well below 0 for all factors, including the combined factor of hour and day of week, where the NULL hypothesis can be rejected that there is no differences in riders between day of the week and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while the ANOVA test does tell us we have significant factors, it does not tell us about the factors and how they are affecting ridership.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the riders differently, over time as a “time series.”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A2B539-CE1E-934A-A63B-C17F37B89C2D}" type="slidenum">
              <a:rPr lang="en-US" smtClean="0"/>
              <a:t>10</a:t>
            </a:fld>
            <a:endParaRPr lang="en-US"/>
          </a:p>
        </p:txBody>
      </p:sp>
    </p:spTree>
    <p:extLst>
      <p:ext uri="{BB962C8B-B14F-4D97-AF65-F5344CB8AC3E}">
        <p14:creationId xmlns:p14="http://schemas.microsoft.com/office/powerpoint/2010/main" val="2434761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next hypothesis, that departing riders travel to the same stations each morning is critical to the overall assumption that rider travel in predictable patterns.  This hypothesis looks at where riders travel to each morning.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test the hypothesis, the Concord station is looked at for Tuesday commutes (Tuesday being a heavy commuter day established above) and the set of (source-destination) routes are tabulated with total riders for day departing at 7:00AM.  To test the hypothesis, the chi-square test for homogeneity is used to determine if riders follow the same routes and in the same proportions each morning.  For example, do 20% of riders head to Embarcadero and 30% to the Civic Center and so on each morning, regardless of the total number of riders.  Are the routes and proportion of riders the same each day?</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Looking at the two plots, which show the same information only in different formats, the daily distribution of riders departing Concord station is plotted over a year.  If riders travel the same routes, the overlays should mostly line up plus or minus random data.  Both plots confirm this as there is very little variation in distributions each day.</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t>Each plot shows the route distribution normalized to a full scale of 0-100 to make comparisons between days relative to proportions of travelers</a:t>
            </a:r>
          </a:p>
          <a:p>
            <a:pPr marL="0" marR="0">
              <a:lnSpc>
                <a:spcPct val="200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r>
              <a:rPr lang="en-US" sz="2800" b="0" i="0" dirty="0">
                <a:solidFill>
                  <a:srgbClr val="333333"/>
                </a:solidFill>
                <a:effectLst/>
                <a:latin typeface="Georgia" panose="02040502050405020303" pitchFamily="18" charset="0"/>
              </a:rPr>
              <a:t>Of the 50 days of routes compared. A test was conducted to determine whether the routes had the same proportion of routes. The chi-square test indicated that the routes were similarly distributed (χ</a:t>
            </a:r>
            <a:r>
              <a:rPr lang="en-US" sz="2800" b="0" i="0" baseline="30000" dirty="0">
                <a:solidFill>
                  <a:srgbClr val="333333"/>
                </a:solidFill>
                <a:effectLst/>
                <a:latin typeface="Georgia" panose="02040502050405020303" pitchFamily="18" charset="0"/>
              </a:rPr>
              <a:t>2</a:t>
            </a:r>
            <a:r>
              <a:rPr lang="en-US" sz="2800" b="0" i="0" dirty="0">
                <a:solidFill>
                  <a:srgbClr val="333333"/>
                </a:solidFill>
                <a:effectLst/>
                <a:latin typeface="Georgia" panose="02040502050405020303" pitchFamily="18" charset="0"/>
              </a:rPr>
              <a:t>(2) = 608, </a:t>
            </a:r>
            <a:r>
              <a:rPr lang="en-US" sz="2800" b="0" i="1" dirty="0">
                <a:solidFill>
                  <a:srgbClr val="333333"/>
                </a:solidFill>
                <a:effectLst/>
                <a:latin typeface="Georgia" panose="02040502050405020303" pitchFamily="18" charset="0"/>
              </a:rPr>
              <a:t>p</a:t>
            </a:r>
            <a:r>
              <a:rPr lang="en-US" sz="2800" b="0" i="0" dirty="0">
                <a:solidFill>
                  <a:srgbClr val="333333"/>
                </a:solidFill>
                <a:effectLst/>
                <a:latin typeface="Georgia" panose="02040502050405020303" pitchFamily="18" charset="0"/>
              </a:rPr>
              <a:t> = .27) </a:t>
            </a:r>
            <a:r>
              <a:rPr lang="en-US" sz="1800" b="0" i="0" dirty="0">
                <a:solidFill>
                  <a:srgbClr val="333333"/>
                </a:solidFill>
                <a:effectLst/>
                <a:latin typeface="Georgia" panose="02040502050405020303" pitchFamily="18" charset="0"/>
              </a:rPr>
              <a:t>where we can not reject the NULL or accept the alternate hypothesis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11</a:t>
            </a:fld>
            <a:endParaRPr lang="en-US"/>
          </a:p>
        </p:txBody>
      </p:sp>
    </p:spTree>
    <p:extLst>
      <p:ext uri="{BB962C8B-B14F-4D97-AF65-F5344CB8AC3E}">
        <p14:creationId xmlns:p14="http://schemas.microsoft.com/office/powerpoint/2010/main" val="4032566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look at BART ridership over the year.  Is BART losing riders?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Plot the total riders each month over the last nine years and there appears a slight upward, then downward trend, but very hard to see.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COVID-19 causes a sharp decline of riders in 2020, as expected.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view if riders are falling off, remove COVID-19 years and focus on just the portion that appears in the decline, from 2016 to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slight downward trend, although significant variance is observed on the 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P-Value for the slope is 0.001, indicating the NULL hypothesis that no slope is present, is rejected in favor or the alternate at 0.05 alpha level, that is there is a slight downward trend of riders since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4A2B539-CE1E-934A-A63B-C17F37B89C2D}" type="slidenum">
              <a:rPr lang="en-US" smtClean="0"/>
              <a:t>12</a:t>
            </a:fld>
            <a:endParaRPr lang="en-US"/>
          </a:p>
        </p:txBody>
      </p:sp>
    </p:spTree>
    <p:extLst>
      <p:ext uri="{BB962C8B-B14F-4D97-AF65-F5344CB8AC3E}">
        <p14:creationId xmlns:p14="http://schemas.microsoft.com/office/powerpoint/2010/main" val="2118248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While many subway and public transportation studies focus on the number of riders entering and exiting stations, few look at the ridership route distributions patterns.  The distribution patterns tell us where the proportion of riders are heading each morning.  Armed with this information, local businesses, riders and BART itself can offer improved services and increase the quality of riders’ commute each day.</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results show that riders are dependent on the time of day and day of week and riders commute in repeatable routes to their destinations.  Riders departing and arriving at select stations, come from the same population of commuters.  The results show that both departing and arriving trains have consistent proportions of riders from fixed stations.  </a:t>
            </a:r>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This is a remarkable result.  Local business can advertise or promote goods and services to a very specific and predictable set of riders.  BART can use this to enhanced rider services (</a:t>
            </a:r>
            <a:r>
              <a:rPr lang="en-US" sz="1800" dirty="0" err="1">
                <a:solidFill>
                  <a:srgbClr val="000000"/>
                </a:solidFill>
                <a:effectLst/>
                <a:latin typeface="Times New Roman" panose="02020603050405020304" pitchFamily="18" charset="0"/>
                <a:ea typeface="Times New Roman" panose="02020603050405020304" pitchFamily="18" charset="0"/>
              </a:rPr>
              <a:t>Keler</a:t>
            </a:r>
            <a:r>
              <a:rPr lang="en-US" sz="1800" dirty="0">
                <a:solidFill>
                  <a:srgbClr val="000000"/>
                </a:solidFill>
                <a:effectLst/>
                <a:latin typeface="Times New Roman" panose="02020603050405020304" pitchFamily="18" charset="0"/>
                <a:ea typeface="Times New Roman" panose="02020603050405020304" pitchFamily="18" charset="0"/>
              </a:rPr>
              <a:t> et al., 2020).</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benefit is happy riders.  The better riders are served and the happier they are, the more likely they will continue to use and enjoy BART and help the environment (</a:t>
            </a:r>
            <a:r>
              <a:rPr lang="en-US" sz="1800" dirty="0" err="1">
                <a:solidFill>
                  <a:srgbClr val="000000"/>
                </a:solidFill>
                <a:effectLst/>
                <a:latin typeface="Times New Roman" panose="02020603050405020304" pitchFamily="18" charset="0"/>
                <a:ea typeface="Times New Roman" panose="02020603050405020304" pitchFamily="18" charset="0"/>
              </a:rPr>
              <a:t>Ćetković</a:t>
            </a:r>
            <a:r>
              <a:rPr lang="en-US" sz="1800" dirty="0">
                <a:solidFill>
                  <a:srgbClr val="000000"/>
                </a:solidFill>
                <a:effectLst/>
                <a:latin typeface="Times New Roman" panose="02020603050405020304" pitchFamily="18" charset="0"/>
                <a:ea typeface="Times New Roman" panose="02020603050405020304" pitchFamily="18" charset="0"/>
              </a:rPr>
              <a:t> et al., 2020).</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13</a:t>
            </a:fld>
            <a:endParaRPr lang="en-US"/>
          </a:p>
        </p:txBody>
      </p:sp>
    </p:spTree>
    <p:extLst>
      <p:ext uri="{BB962C8B-B14F-4D97-AF65-F5344CB8AC3E}">
        <p14:creationId xmlns:p14="http://schemas.microsoft.com/office/powerpoint/2010/main" val="3664807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One limitation of this study, is Covid-19 effects </a:t>
            </a:r>
            <a:r>
              <a:rPr lang="en-US" sz="1800" dirty="0">
                <a:solidFill>
                  <a:srgbClr val="000000"/>
                </a:solidFill>
                <a:effectLst/>
                <a:latin typeface="Times New Roman" panose="02020603050405020304" pitchFamily="18" charset="0"/>
                <a:ea typeface="Times New Roman" panose="02020603050405020304" pitchFamily="18" charset="0"/>
              </a:rPr>
              <a:t>(Tan &amp; Ma, 2020)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purpose of this study is to look at the pattens riders take each day, and if those patterns are repeatable.  It is likely data would need to be separated between pre and post Covid-19 periods.  As BART schedules were changed and train availability was drastically reduced during Covid19, it is very possible that route patterns remained unchanged.  This would only strengthen this research if accurate.   Currently, this is not a hypothesis test in this study.</a:t>
            </a:r>
          </a:p>
          <a:p>
            <a:pPr marL="0" marR="0">
              <a:lnSpc>
                <a:spcPct val="200000"/>
              </a:lnSpc>
              <a:spcBef>
                <a:spcPts val="0"/>
              </a:spcBef>
              <a:spcAft>
                <a:spcPts val="1000"/>
              </a:spcAft>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If riders are shown in this study to commute is consistent routes each day, it would be very interesting to see how those patterns are similar or changed during Covid-19 periods.  Did riders still use the same commutes, just drastically reduced in numbers?  How were riders affected?   How has working from home affected BART riders?</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Are riders more apprehensive of public transportation with the recent pandemic?</a:t>
            </a:r>
          </a:p>
          <a:p>
            <a:pPr marL="0" marR="0">
              <a:lnSpc>
                <a:spcPct val="200000"/>
              </a:lnSpc>
              <a:spcBef>
                <a:spcPts val="0"/>
              </a:spcBef>
              <a:spcAft>
                <a:spcPts val="1000"/>
              </a:spcAft>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With local businesses struggling to get back up and running, can this study or study like this help?</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14</a:t>
            </a:fld>
            <a:endParaRPr lang="en-US"/>
          </a:p>
        </p:txBody>
      </p:sp>
    </p:spTree>
    <p:extLst>
      <p:ext uri="{BB962C8B-B14F-4D97-AF65-F5344CB8AC3E}">
        <p14:creationId xmlns:p14="http://schemas.microsoft.com/office/powerpoint/2010/main" val="898945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2B539-CE1E-934A-A63B-C17F37B89C2D}" type="slidenum">
              <a:rPr lang="en-US" smtClean="0"/>
              <a:t>15</a:t>
            </a:fld>
            <a:endParaRPr lang="en-US"/>
          </a:p>
        </p:txBody>
      </p:sp>
    </p:spTree>
    <p:extLst>
      <p:ext uri="{BB962C8B-B14F-4D97-AF65-F5344CB8AC3E}">
        <p14:creationId xmlns:p14="http://schemas.microsoft.com/office/powerpoint/2010/main" val="679749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2B539-CE1E-934A-A63B-C17F37B89C2D}" type="slidenum">
              <a:rPr lang="en-US" smtClean="0"/>
              <a:t>16</a:t>
            </a:fld>
            <a:endParaRPr lang="en-US"/>
          </a:p>
        </p:txBody>
      </p:sp>
    </p:spTree>
    <p:extLst>
      <p:ext uri="{BB962C8B-B14F-4D97-AF65-F5344CB8AC3E}">
        <p14:creationId xmlns:p14="http://schemas.microsoft.com/office/powerpoint/2010/main" val="393711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BART is an advanced public transportation network that links communities in the San Francisco Peninsula with cities in the East and South Bay as far south as Millbrae and as north as Richmond.  BART has been in operation for over 45 years carrying citizens to and from work, universities and colleges, special and sporting events.  BART runs on all electric cars with the majority of power (95%) coming from renewable energy sources making BART one of the most environmentally successful public transportation systems in the world (</a:t>
            </a:r>
            <a:r>
              <a:rPr lang="en-US" sz="1800" i="1" dirty="0">
                <a:solidFill>
                  <a:srgbClr val="000000"/>
                </a:solidFill>
                <a:effectLst/>
                <a:latin typeface="Times New Roman" panose="02020603050405020304" pitchFamily="18" charset="0"/>
                <a:ea typeface="Times New Roman" panose="02020603050405020304" pitchFamily="18" charset="0"/>
              </a:rPr>
              <a:t>Sustainability</a:t>
            </a:r>
            <a:r>
              <a:rPr lang="en-US" sz="1800" dirty="0">
                <a:solidFill>
                  <a:srgbClr val="000000"/>
                </a:solidFill>
                <a:effectLst/>
                <a:latin typeface="Times New Roman" panose="02020603050405020304" pitchFamily="18" charset="0"/>
                <a:ea typeface="Times New Roman" panose="02020603050405020304" pitchFamily="18" charset="0"/>
              </a:rPr>
              <a:t>, n.d.). </a:t>
            </a:r>
          </a:p>
          <a:p>
            <a:pPr marL="0" marR="0" indent="0">
              <a:lnSpc>
                <a:spcPct val="1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indent="0">
              <a:lnSpc>
                <a:spcPct val="1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Like any service, BART faces competition and demands for improved services.  Over the last few years (prior to Covid-19) ridership has declined due to crowded trains, security and sanitation concerns.  Riders expect more services, better schedules and improvements to stay on board.  One of the ways to improve BART is to better understand who, when and how it is being used.  </a:t>
            </a:r>
            <a:endParaRPr lang="en-US" sz="1800" dirty="0">
              <a:effectLst/>
              <a:latin typeface="Times New Roman" panose="02020603050405020304" pitchFamily="18" charset="0"/>
              <a:ea typeface="Times New Roman" panose="02020603050405020304" pitchFamily="18" charset="0"/>
            </a:endParaRPr>
          </a:p>
          <a:p>
            <a:pPr marL="0" marR="0" indent="0">
              <a:lnSpc>
                <a:spcPct val="1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indent="0">
              <a:lnSpc>
                <a:spcPct val="1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goal of this study is to analyze ridership route patterns to provide analytics that can be used to improve the lives and services of BART riders and local businesses (Wang et al., 2019).  By understanding and predicting the ridership profiles, BART and local businesses can offer improved services to attract new riders and retain existing ones (Andrews et al., 2016).</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2</a:t>
            </a:fld>
            <a:endParaRPr lang="en-US"/>
          </a:p>
        </p:txBody>
      </p:sp>
    </p:spTree>
    <p:extLst>
      <p:ext uri="{BB962C8B-B14F-4D97-AF65-F5344CB8AC3E}">
        <p14:creationId xmlns:p14="http://schemas.microsoft.com/office/powerpoint/2010/main" val="2574662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 focus or objectives of this research is determining if route patterns are discoverable, repeatable and predictable and if these patterns provide opportunities for rider and local business services.  There are several different types of patterns in this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On one end is total ridership.  How many riders are using the rail system?  Knowing if total ridership is changing is particularly important for the BART system itself.  For example, knowing if total ridership is increasing or decreasing can direct focus towards improved rider services, such as more trains or better schedules</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next level is how many riders are at each station.  How crowded is each station and is this predictable by day or even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final level is looking at where riders are going and where they are coming from.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cs typeface="Times New Roman" panose="02020603050405020304" pitchFamily="18" charset="0"/>
              </a:rPr>
              <a:t>Next, we are going to look at why these are important and what we can do with this information</a:t>
            </a:r>
            <a:endParaRPr lang="en-US" dirty="0"/>
          </a:p>
        </p:txBody>
      </p:sp>
      <p:sp>
        <p:nvSpPr>
          <p:cNvPr id="4" name="Slide Number Placeholder 3"/>
          <p:cNvSpPr>
            <a:spLocks noGrp="1"/>
          </p:cNvSpPr>
          <p:nvPr>
            <p:ph type="sldNum" sz="quarter" idx="5"/>
          </p:nvPr>
        </p:nvSpPr>
        <p:spPr/>
        <p:txBody>
          <a:bodyPr/>
          <a:lstStyle/>
          <a:p>
            <a:fld id="{34A2B539-CE1E-934A-A63B-C17F37B89C2D}" type="slidenum">
              <a:rPr lang="en-US" smtClean="0"/>
              <a:t>3</a:t>
            </a:fld>
            <a:endParaRPr lang="en-US"/>
          </a:p>
        </p:txBody>
      </p:sp>
    </p:spTree>
    <p:extLst>
      <p:ext uri="{BB962C8B-B14F-4D97-AF65-F5344CB8AC3E}">
        <p14:creationId xmlns:p14="http://schemas.microsoft.com/office/powerpoint/2010/main" val="3107220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Studying subway or light rail usage is an ongoing effort for most major metropolitan cities.  One of the best ways towards continual improvement is understanding the current riders.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While subways and light rails are forms of public transportation usually managed by government authorities, they still face the same competition as any business and must continue to innovate and find new ways to improve services to stay competitive and healthy and reduce congestion (Keler et al., 2020).</a:t>
            </a: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One simple way to keep services competitive is timeliness.  Late trains, overcrowded stations are often seen as the biggest deterrent from using subways.  Riders would rather endure impacted trains than late ones (Kou et al., 2017).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problem with overcrowding is reduced sanitation and health concerns.  As the number of riders entering or leaving a station grows, so do the health and environmental conditions for that station.  Air quality can quickly degrade with increased riders (Xu &amp; Hao, 2017).  Riders are likely to avoid subways for fear and concern of viral transmissions such as Covid-19 transmission (Tan &amp; Ma, 2020) and use other forms, such as private car to get.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While BART is a governmental project, it operates like any profit and loss business.  BART must continue to look for new ways to increase revenues.  Targeted ads are one such way.  Knowing how many riders are entering and leaving a given station on given day and hour and, even more important, where those riders are coming from and departing to, provides an opportunity for local business to advertise to a very targeted group of commuters (Ketelaar et al., 2018).  Local business could target ads that are highly sensitive to the estimated number of riders who will be visiting or passing by their place of business at any day or hour (Vukasović, 2020).  For example, a coffee shop could present advertisements at the origin station, knowing the number of riders heading towards their shop, and continue ads on the commute to further encourage customers to stop by and purchase a cup of coffee.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Finally, and importantly, BART is an extremely environmentally positive transportation service.  It is estimated that each commuter, in comparison to a private vehicle, the equivalent of 224 miles per gallon on average and up to 422 miles per gallon during peak times (</a:t>
            </a:r>
            <a:r>
              <a:rPr lang="en-US" sz="1800" i="1" dirty="0">
                <a:solidFill>
                  <a:srgbClr val="000000"/>
                </a:solidFill>
                <a:effectLst/>
                <a:latin typeface="Times New Roman" panose="02020603050405020304" pitchFamily="18" charset="0"/>
                <a:ea typeface="Times New Roman" panose="02020603050405020304" pitchFamily="18" charset="0"/>
              </a:rPr>
              <a:t>Sustainability</a:t>
            </a:r>
            <a:r>
              <a:rPr lang="en-US" sz="1800" dirty="0">
                <a:solidFill>
                  <a:srgbClr val="000000"/>
                </a:solidFill>
                <a:effectLst/>
                <a:latin typeface="Times New Roman" panose="02020603050405020304" pitchFamily="18" charset="0"/>
                <a:ea typeface="Times New Roman" panose="02020603050405020304" pitchFamily="18" charset="0"/>
              </a:rPr>
              <a:t>, n.d.).  Many countries and cities are transitioning from increasing road-based commutes to rail based to improve quality of life and reduce emissions all at the same time (Ćetković et al., 2020).  The more riders are aware of the positive impact they are having by using public transportation services, perhaps the more encouraged riders will feel to continue using such an innovative service and experience the joy and stress-free commutes of public transportation (Ercan et al., 2016).</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4</a:t>
            </a:fld>
            <a:endParaRPr lang="en-US"/>
          </a:p>
        </p:txBody>
      </p:sp>
    </p:spTree>
    <p:extLst>
      <p:ext uri="{BB962C8B-B14F-4D97-AF65-F5344CB8AC3E}">
        <p14:creationId xmlns:p14="http://schemas.microsoft.com/office/powerpoint/2010/main" val="3249837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All data used in the study is acquired from BART directly through the Open Data Initiative.  There is an assumption here that the data has been carefully scrubbed for any personal details or other privacy details embedded in rider data.  Still, an abundance of caution and attention is made to ensure any details that might has gone unnoticed are not exposed in this study.  Anything to the contrary will be made known to BART authorities.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200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is always a concern how somebody may use this data in a negative way and take advantage of a situation or disparity </a:t>
            </a:r>
            <a:r>
              <a:rPr lang="en-US" sz="1800" dirty="0">
                <a:solidFill>
                  <a:srgbClr val="000000"/>
                </a:solidFill>
                <a:effectLst/>
                <a:latin typeface="Times New Roman" panose="02020603050405020304" pitchFamily="18" charset="0"/>
                <a:ea typeface="Times New Roman" panose="02020603050405020304" pitchFamily="18" charset="0"/>
              </a:rPr>
              <a:t>(Lucan et al., 2017)</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This is probably always the case with any research.  Somebody can use the results for wrong-doing.  This study focuses (or attempts to) on the good or positive outcomes possible through better understanding of rider commute routes and station utilization.  Ideally, this, if anything at all, will encourage end users to focus on these positive potentials.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endParaRPr lang="en-US" sz="18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Conflict of Interest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study does represent a small conflict of interest in that the author uses the subway system as the primary means of personal transportation.  There is a natural desire to keep the subways improving, so there could be a bias towards seeking those results.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4A2B539-CE1E-934A-A63B-C17F37B89C2D}" type="slidenum">
              <a:rPr lang="en-US" smtClean="0"/>
              <a:t>5</a:t>
            </a:fld>
            <a:endParaRPr lang="en-US"/>
          </a:p>
        </p:txBody>
      </p:sp>
    </p:spTree>
    <p:extLst>
      <p:ext uri="{BB962C8B-B14F-4D97-AF65-F5344CB8AC3E}">
        <p14:creationId xmlns:p14="http://schemas.microsoft.com/office/powerpoint/2010/main" val="2634872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All data for study provided by BART Open data initiative.  Established over a decade ago, provides developers, data analyst and anybody interested a rich source of data.</a:t>
            </a:r>
          </a:p>
          <a:p>
            <a:pPr marL="0" marR="0">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BART data accounts for every rider since 2011 who entered and exited a station, summarized by hour.  This is an incredible amount of data, almost four gigabytes of CSV files.</a:t>
            </a:r>
          </a:p>
          <a:p>
            <a:pPr marL="0" marR="0">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BART has a large number of scheduling apps available, mostly for free due to this generous open data initiative</a:t>
            </a:r>
          </a:p>
        </p:txBody>
      </p:sp>
      <p:sp>
        <p:nvSpPr>
          <p:cNvPr id="4" name="Slide Number Placeholder 3"/>
          <p:cNvSpPr>
            <a:spLocks noGrp="1"/>
          </p:cNvSpPr>
          <p:nvPr>
            <p:ph type="sldNum" sz="quarter" idx="5"/>
          </p:nvPr>
        </p:nvSpPr>
        <p:spPr/>
        <p:txBody>
          <a:bodyPr/>
          <a:lstStyle/>
          <a:p>
            <a:fld id="{34A2B539-CE1E-934A-A63B-C17F37B89C2D}" type="slidenum">
              <a:rPr lang="en-US" smtClean="0"/>
              <a:t>6</a:t>
            </a:fld>
            <a:endParaRPr lang="en-US"/>
          </a:p>
        </p:txBody>
      </p:sp>
    </p:spTree>
    <p:extLst>
      <p:ext uri="{BB962C8B-B14F-4D97-AF65-F5344CB8AC3E}">
        <p14:creationId xmlns:p14="http://schemas.microsoft.com/office/powerpoint/2010/main" val="3573984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rPr>
              <a:t>To focus the analysis, the BART top level network is observed for the most common routes and commute hours where a departure and arrival station route is selected from the </a:t>
            </a:r>
            <a:r>
              <a:rPr lang="en-US" sz="1800" i="1" dirty="0">
                <a:solidFill>
                  <a:srgbClr val="000000"/>
                </a:solidFill>
                <a:effectLst/>
                <a:latin typeface="Times New Roman" panose="02020603050405020304" pitchFamily="18" charset="0"/>
                <a:ea typeface="Calibri" panose="020F0502020204030204" pitchFamily="34" charset="0"/>
              </a:rPr>
              <a:t>Antioch-SFIA</a:t>
            </a:r>
            <a:r>
              <a:rPr lang="en-US" sz="1800" dirty="0">
                <a:solidFill>
                  <a:srgbClr val="000000"/>
                </a:solidFill>
                <a:effectLst/>
                <a:latin typeface="Times New Roman" panose="02020603050405020304" pitchFamily="18" charset="0"/>
                <a:ea typeface="Calibri" panose="020F0502020204030204" pitchFamily="34" charset="0"/>
              </a:rPr>
              <a:t> line.  The </a:t>
            </a:r>
            <a:r>
              <a:rPr lang="en-US" sz="1800" i="1" dirty="0">
                <a:solidFill>
                  <a:srgbClr val="000000"/>
                </a:solidFill>
                <a:effectLst/>
                <a:latin typeface="Times New Roman" panose="02020603050405020304" pitchFamily="18" charset="0"/>
                <a:ea typeface="Calibri" panose="020F0502020204030204" pitchFamily="34" charset="0"/>
              </a:rPr>
              <a:t>Antioch-SFIA</a:t>
            </a:r>
            <a:r>
              <a:rPr lang="en-US" sz="1800" dirty="0">
                <a:solidFill>
                  <a:srgbClr val="000000"/>
                </a:solidFill>
                <a:effectLst/>
                <a:latin typeface="Times New Roman" panose="02020603050405020304" pitchFamily="18" charset="0"/>
                <a:ea typeface="Calibri" panose="020F0502020204030204" pitchFamily="34" charset="0"/>
              </a:rPr>
              <a:t> line was selected to limit the initial exploration.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rPr>
              <a:t>Looking at the From and To maps that show the highest concentration of riders, Concord looks like a good departure station and 19</a:t>
            </a:r>
            <a:r>
              <a:rPr lang="en-US" sz="1800" baseline="30000" dirty="0">
                <a:solidFill>
                  <a:srgbClr val="000000"/>
                </a:solidFill>
                <a:effectLst/>
                <a:latin typeface="Times New Roman" panose="02020603050405020304" pitchFamily="18" charset="0"/>
              </a:rPr>
              <a:t>th</a:t>
            </a:r>
            <a:r>
              <a:rPr lang="en-US" sz="1800" dirty="0">
                <a:solidFill>
                  <a:srgbClr val="000000"/>
                </a:solidFill>
                <a:effectLst/>
                <a:latin typeface="Times New Roman" panose="02020603050405020304" pitchFamily="18" charset="0"/>
              </a:rPr>
              <a:t> street looks like a good arrival to focus our analysis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rPr>
              <a:t>In this study, select a typical station, one with good traffic, but not an extreme case either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rPr>
              <a:t>Next, look at what the riders breakdown like when viewed by day, hour and year.</a:t>
            </a:r>
            <a:endParaRPr lang="en-US" dirty="0"/>
          </a:p>
        </p:txBody>
      </p:sp>
      <p:sp>
        <p:nvSpPr>
          <p:cNvPr id="4" name="Slide Number Placeholder 3"/>
          <p:cNvSpPr>
            <a:spLocks noGrp="1"/>
          </p:cNvSpPr>
          <p:nvPr>
            <p:ph type="sldNum" sz="quarter" idx="5"/>
          </p:nvPr>
        </p:nvSpPr>
        <p:spPr/>
        <p:txBody>
          <a:bodyPr/>
          <a:lstStyle/>
          <a:p>
            <a:fld id="{34A2B539-CE1E-934A-A63B-C17F37B89C2D}" type="slidenum">
              <a:rPr lang="en-US" smtClean="0"/>
              <a:t>7</a:t>
            </a:fld>
            <a:endParaRPr lang="en-US"/>
          </a:p>
        </p:txBody>
      </p:sp>
    </p:spTree>
    <p:extLst>
      <p:ext uri="{BB962C8B-B14F-4D97-AF65-F5344CB8AC3E}">
        <p14:creationId xmlns:p14="http://schemas.microsoft.com/office/powerpoint/2010/main" val="338540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Riders per hour averaged over the year show departing riders leaving mostly around 7 to 8AM, which is expected for a morning commute.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Averaging riders per day of the week, does show  a surprising results where the riders appear cyclic or periodic.   These two factors give us confidence that riders are dependent on the hour and day of week.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in mind, this is riders departing, so there are a high number of riders leaving in the morning hours, and not much in the evening.  This would likely be different if looking at an arrival plot since the reverse, where riders are coming home would be more apparent.  </a:t>
            </a:r>
          </a:p>
        </p:txBody>
      </p:sp>
      <p:sp>
        <p:nvSpPr>
          <p:cNvPr id="4" name="Slide Number Placeholder 3"/>
          <p:cNvSpPr>
            <a:spLocks noGrp="1"/>
          </p:cNvSpPr>
          <p:nvPr>
            <p:ph type="sldNum" sz="quarter" idx="5"/>
          </p:nvPr>
        </p:nvSpPr>
        <p:spPr/>
        <p:txBody>
          <a:bodyPr/>
          <a:lstStyle/>
          <a:p>
            <a:fld id="{34A2B539-CE1E-934A-A63B-C17F37B89C2D}" type="slidenum">
              <a:rPr lang="en-US" smtClean="0"/>
              <a:t>8</a:t>
            </a:fld>
            <a:endParaRPr lang="en-US"/>
          </a:p>
        </p:txBody>
      </p:sp>
    </p:spTree>
    <p:extLst>
      <p:ext uri="{BB962C8B-B14F-4D97-AF65-F5344CB8AC3E}">
        <p14:creationId xmlns:p14="http://schemas.microsoft.com/office/powerpoint/2010/main" val="2489341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looking at riders over time as a series, there is clearly a cyclical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the data must be stationary to look at periodicity.  An Augmented Dickey-Fuller test shows the data is stationary or not changing significantly over the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clear from the earlier plot that the hours are peaked at 7 to 8, but now it is apparent that the days are periodic and have about a 100 rider peak to peak dynamic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determine if these are significant, an autocorrelation plot is used, where there is a strong peak at 5, which is the exact number of days per week in this case (weekends filtered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riders are cyclical each week over the year.</a:t>
            </a:r>
          </a:p>
        </p:txBody>
      </p:sp>
      <p:sp>
        <p:nvSpPr>
          <p:cNvPr id="4" name="Slide Number Placeholder 3"/>
          <p:cNvSpPr>
            <a:spLocks noGrp="1"/>
          </p:cNvSpPr>
          <p:nvPr>
            <p:ph type="sldNum" sz="quarter" idx="5"/>
          </p:nvPr>
        </p:nvSpPr>
        <p:spPr/>
        <p:txBody>
          <a:bodyPr/>
          <a:lstStyle/>
          <a:p>
            <a:fld id="{34A2B539-CE1E-934A-A63B-C17F37B89C2D}" type="slidenum">
              <a:rPr lang="en-US" smtClean="0"/>
              <a:t>9</a:t>
            </a:fld>
            <a:endParaRPr lang="en-US"/>
          </a:p>
        </p:txBody>
      </p:sp>
    </p:spTree>
    <p:extLst>
      <p:ext uri="{BB962C8B-B14F-4D97-AF65-F5344CB8AC3E}">
        <p14:creationId xmlns:p14="http://schemas.microsoft.com/office/powerpoint/2010/main" val="4118903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5/9/2021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26B44CB-EEDE-964D-AFE8-CDA36896435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75677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722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25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8B953-77C1-8F46-A9E0-53E1E9D221B2}"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7204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A8B953-77C1-8F46-A9E0-53E1E9D221B2}"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6B44CB-EEDE-964D-AFE8-CDA36896435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8041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A8B953-77C1-8F46-A9E0-53E1E9D221B2}" type="datetimeFigureOut">
              <a:rPr lang="en-US" smtClean="0"/>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6B44CB-EEDE-964D-AFE8-CDA36896435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42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A8B953-77C1-8F46-A9E0-53E1E9D221B2}" type="datetimeFigureOut">
              <a:rPr lang="en-US" smtClean="0"/>
              <a:t>5/9/2021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6B44CB-EEDE-964D-AFE8-CDA36896435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881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A8B953-77C1-8F46-A9E0-53E1E9D221B2}" type="datetimeFigureOut">
              <a:rPr lang="en-US" smtClean="0"/>
              <a:t>5/9/2021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6B44CB-EEDE-964D-AFE8-CDA36896435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1093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A8B953-77C1-8F46-A9E0-53E1E9D221B2}" type="datetimeFigureOut">
              <a:rPr lang="en-US" smtClean="0"/>
              <a:t>5/9/2021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6B44CB-EEDE-964D-AFE8-CDA368964354}" type="slidenum">
              <a:rPr lang="en-US" smtClean="0"/>
              <a:t>‹#›</a:t>
            </a:fld>
            <a:endParaRPr lang="en-US"/>
          </a:p>
        </p:txBody>
      </p:sp>
    </p:spTree>
    <p:extLst>
      <p:ext uri="{BB962C8B-B14F-4D97-AF65-F5344CB8AC3E}">
        <p14:creationId xmlns:p14="http://schemas.microsoft.com/office/powerpoint/2010/main" val="122157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8B953-77C1-8F46-A9E0-53E1E9D221B2}" type="datetimeFigureOut">
              <a:rPr lang="en-US" smtClean="0"/>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6B44CB-EEDE-964D-AFE8-CDA36896435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2952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EA8B953-77C1-8F46-A9E0-53E1E9D221B2}" type="datetimeFigureOut">
              <a:rPr lang="en-US" smtClean="0"/>
              <a:t>5/9/2021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26B44CB-EEDE-964D-AFE8-CDA36896435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681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EA8B953-77C1-8F46-A9E0-53E1E9D221B2}" type="datetimeFigureOut">
              <a:rPr lang="en-US" smtClean="0"/>
              <a:t>5/9/2021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26B44CB-EEDE-964D-AFE8-CDA36896435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3964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hyperlink" Target="https://roselawgroupreporter.com/2018/02/news-neighboring-states-feb-27-2018-real-estate-developments-3-stat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ata.bart.gov/"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C654-D5C6-324A-A0DF-FA80BC8268DE}"/>
              </a:ext>
            </a:extLst>
          </p:cNvPr>
          <p:cNvSpPr>
            <a:spLocks noGrp="1"/>
          </p:cNvSpPr>
          <p:nvPr>
            <p:ph type="ctrTitle"/>
          </p:nvPr>
        </p:nvSpPr>
        <p:spPr/>
        <p:txBody>
          <a:bodyPr>
            <a:normAutofit/>
          </a:bodyPr>
          <a:lstStyle/>
          <a:p>
            <a:r>
              <a:rPr lang="en-US" dirty="0"/>
              <a:t>Where do bart riders go?</a:t>
            </a:r>
          </a:p>
        </p:txBody>
      </p:sp>
      <p:sp>
        <p:nvSpPr>
          <p:cNvPr id="3" name="Subtitle 2">
            <a:extLst>
              <a:ext uri="{FF2B5EF4-FFF2-40B4-BE49-F238E27FC236}">
                <a16:creationId xmlns:a16="http://schemas.microsoft.com/office/drawing/2014/main" id="{9047BC99-4FEB-1D40-BF7B-E990A3AEA5E5}"/>
              </a:ext>
            </a:extLst>
          </p:cNvPr>
          <p:cNvSpPr>
            <a:spLocks noGrp="1"/>
          </p:cNvSpPr>
          <p:nvPr>
            <p:ph type="subTitle" idx="1"/>
          </p:nvPr>
        </p:nvSpPr>
        <p:spPr>
          <a:xfrm>
            <a:off x="2417780" y="3531204"/>
            <a:ext cx="8637072" cy="2412396"/>
          </a:xfrm>
        </p:spPr>
        <p:txBody>
          <a:bodyPr>
            <a:normAutofit/>
          </a:bodyPr>
          <a:lstStyle/>
          <a:p>
            <a:r>
              <a:rPr lang="en-US" dirty="0"/>
              <a:t>Kenneth ceglia</a:t>
            </a:r>
          </a:p>
          <a:p>
            <a:r>
              <a:rPr lang="en-US" dirty="0"/>
              <a:t>Colorado State University Global</a:t>
            </a:r>
          </a:p>
          <a:p>
            <a:r>
              <a:rPr lang="en-US" dirty="0"/>
              <a:t>Course Code: mis581</a:t>
            </a:r>
          </a:p>
          <a:p>
            <a:r>
              <a:rPr lang="en-US" dirty="0"/>
              <a:t>Instructor: Dr. Ford</a:t>
            </a:r>
          </a:p>
          <a:p>
            <a:r>
              <a:rPr lang="en-US" dirty="0"/>
              <a:t>Due Date: 9 May 2021</a:t>
            </a:r>
          </a:p>
          <a:p>
            <a:endParaRPr lang="en-US" dirty="0"/>
          </a:p>
        </p:txBody>
      </p:sp>
    </p:spTree>
    <p:extLst>
      <p:ext uri="{BB962C8B-B14F-4D97-AF65-F5344CB8AC3E}">
        <p14:creationId xmlns:p14="http://schemas.microsoft.com/office/powerpoint/2010/main" val="528516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Hypothesis test results</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2015731"/>
            <a:ext cx="4882314" cy="3782903"/>
          </a:xfrm>
        </p:spPr>
        <p:txBody>
          <a:bodyPr>
            <a:normAutofit fontScale="92500" lnSpcReduction="20000"/>
          </a:bodyPr>
          <a:lstStyle/>
          <a:p>
            <a:r>
              <a:rPr lang="en-US" sz="2800" dirty="0"/>
              <a:t>RQ1 – Riders are related to day of week and hour of day</a:t>
            </a:r>
          </a:p>
          <a:p>
            <a:r>
              <a:rPr lang="en-US" sz="2800" dirty="0"/>
              <a:t>2-Way ANOVA</a:t>
            </a:r>
          </a:p>
          <a:p>
            <a:r>
              <a:rPr lang="en-US" sz="2800" dirty="0"/>
              <a:t>P-Value </a:t>
            </a:r>
          </a:p>
          <a:p>
            <a:pPr lvl="1"/>
            <a:r>
              <a:rPr lang="en-US" sz="2600" dirty="0"/>
              <a:t>Hour</a:t>
            </a:r>
          </a:p>
          <a:p>
            <a:pPr lvl="1"/>
            <a:r>
              <a:rPr lang="en-US" sz="2600" dirty="0"/>
              <a:t>Day of Week</a:t>
            </a:r>
          </a:p>
          <a:p>
            <a:pPr lvl="1"/>
            <a:r>
              <a:rPr lang="en-US" sz="2600" dirty="0"/>
              <a:t>Hour and Day</a:t>
            </a:r>
          </a:p>
          <a:p>
            <a:r>
              <a:rPr lang="en-US" sz="2800" dirty="0"/>
              <a:t>But where is the effect?</a:t>
            </a:r>
          </a:p>
          <a:p>
            <a:endParaRPr lang="en-US" sz="2800" dirty="0"/>
          </a:p>
        </p:txBody>
      </p:sp>
      <p:sp>
        <p:nvSpPr>
          <p:cNvPr id="6" name="Rectangle 5">
            <a:extLst>
              <a:ext uri="{FF2B5EF4-FFF2-40B4-BE49-F238E27FC236}">
                <a16:creationId xmlns:a16="http://schemas.microsoft.com/office/drawing/2014/main" id="{8455EEE9-9DAC-874D-A995-246C87343DC8}"/>
              </a:ext>
            </a:extLst>
          </p:cNvPr>
          <p:cNvSpPr/>
          <p:nvPr/>
        </p:nvSpPr>
        <p:spPr>
          <a:xfrm>
            <a:off x="6333894" y="3906843"/>
            <a:ext cx="3888059" cy="461665"/>
          </a:xfrm>
          <a:prstGeom prst="rect">
            <a:avLst/>
          </a:prstGeom>
        </p:spPr>
        <p:txBody>
          <a:bodyPr wrap="square">
            <a:spAutoFit/>
          </a:bodyPr>
          <a:lstStyle/>
          <a:p>
            <a:r>
              <a:rPr lang="en-US" sz="1200" i="1" dirty="0"/>
              <a:t>Figure 7</a:t>
            </a:r>
          </a:p>
          <a:p>
            <a:r>
              <a:rPr lang="en-US" sz="1200" i="1" dirty="0"/>
              <a:t>ANOVA results generated by Python Statsmodel</a:t>
            </a:r>
            <a:endParaRPr lang="en-US" sz="1200" dirty="0"/>
          </a:p>
        </p:txBody>
      </p:sp>
      <p:pic>
        <p:nvPicPr>
          <p:cNvPr id="7" name="Picture 6">
            <a:extLst>
              <a:ext uri="{FF2B5EF4-FFF2-40B4-BE49-F238E27FC236}">
                <a16:creationId xmlns:a16="http://schemas.microsoft.com/office/drawing/2014/main" id="{A3A8402D-0C9A-3B47-8FE0-7118D7BF6322}"/>
              </a:ext>
            </a:extLst>
          </p:cNvPr>
          <p:cNvPicPr/>
          <p:nvPr/>
        </p:nvPicPr>
        <p:blipFill>
          <a:blip r:embed="rId3"/>
          <a:stretch>
            <a:fillRect/>
          </a:stretch>
        </p:blipFill>
        <p:spPr>
          <a:xfrm>
            <a:off x="6333894" y="2015731"/>
            <a:ext cx="4720960" cy="1803234"/>
          </a:xfrm>
          <a:prstGeom prst="rect">
            <a:avLst/>
          </a:prstGeom>
          <a:ln>
            <a:solidFill>
              <a:schemeClr val="accent1"/>
            </a:solidFill>
          </a:ln>
        </p:spPr>
      </p:pic>
    </p:spTree>
    <p:extLst>
      <p:ext uri="{BB962C8B-B14F-4D97-AF65-F5344CB8AC3E}">
        <p14:creationId xmlns:p14="http://schemas.microsoft.com/office/powerpoint/2010/main" val="432914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Departing riders</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79" y="2015731"/>
            <a:ext cx="3349021" cy="3782903"/>
          </a:xfrm>
        </p:spPr>
        <p:txBody>
          <a:bodyPr>
            <a:normAutofit fontScale="77500" lnSpcReduction="20000"/>
          </a:bodyPr>
          <a:lstStyle/>
          <a:p>
            <a:r>
              <a:rPr lang="en-US" sz="2800" dirty="0"/>
              <a:t>RQ2 Do the same distribution of riders </a:t>
            </a:r>
            <a:r>
              <a:rPr lang="en-US" sz="2800" b="1" dirty="0"/>
              <a:t>go to </a:t>
            </a:r>
            <a:r>
              <a:rPr lang="en-US" sz="2800" dirty="0"/>
              <a:t>same stations each morning</a:t>
            </a:r>
          </a:p>
          <a:p>
            <a:r>
              <a:rPr lang="en-US" sz="2800" dirty="0"/>
              <a:t>Same Proportions</a:t>
            </a:r>
          </a:p>
          <a:p>
            <a:r>
              <a:rPr lang="en-US" sz="2800" dirty="0"/>
              <a:t>Consistent or Random</a:t>
            </a:r>
          </a:p>
          <a:p>
            <a:r>
              <a:rPr lang="en-US" sz="2800" dirty="0"/>
              <a:t>Chi-Square test for homogeneity</a:t>
            </a:r>
          </a:p>
          <a:p>
            <a:r>
              <a:rPr lang="en-US" sz="2800" dirty="0"/>
              <a:t>P-value 0.27</a:t>
            </a:r>
          </a:p>
        </p:txBody>
      </p:sp>
      <p:sp>
        <p:nvSpPr>
          <p:cNvPr id="6" name="Rectangle 5">
            <a:extLst>
              <a:ext uri="{FF2B5EF4-FFF2-40B4-BE49-F238E27FC236}">
                <a16:creationId xmlns:a16="http://schemas.microsoft.com/office/drawing/2014/main" id="{8455EEE9-9DAC-874D-A995-246C87343DC8}"/>
              </a:ext>
            </a:extLst>
          </p:cNvPr>
          <p:cNvSpPr/>
          <p:nvPr/>
        </p:nvSpPr>
        <p:spPr>
          <a:xfrm>
            <a:off x="4878505" y="5152036"/>
            <a:ext cx="3888059" cy="461665"/>
          </a:xfrm>
          <a:prstGeom prst="rect">
            <a:avLst/>
          </a:prstGeom>
        </p:spPr>
        <p:txBody>
          <a:bodyPr wrap="square">
            <a:spAutoFit/>
          </a:bodyPr>
          <a:lstStyle/>
          <a:p>
            <a:r>
              <a:rPr lang="en-US" sz="1200" i="1" dirty="0"/>
              <a:t>Figure 9. Riders departing each day for 2019 generated by Python Matplotlib</a:t>
            </a:r>
            <a:endParaRPr lang="en-US" sz="1200" dirty="0"/>
          </a:p>
        </p:txBody>
      </p:sp>
      <p:pic>
        <p:nvPicPr>
          <p:cNvPr id="7" name="Picture 6">
            <a:extLst>
              <a:ext uri="{FF2B5EF4-FFF2-40B4-BE49-F238E27FC236}">
                <a16:creationId xmlns:a16="http://schemas.microsoft.com/office/drawing/2014/main" id="{FBB9A9FF-1B61-424E-8162-107DC559BF90}"/>
              </a:ext>
            </a:extLst>
          </p:cNvPr>
          <p:cNvPicPr/>
          <p:nvPr/>
        </p:nvPicPr>
        <p:blipFill>
          <a:blip r:embed="rId3"/>
          <a:stretch>
            <a:fillRect/>
          </a:stretch>
        </p:blipFill>
        <p:spPr>
          <a:xfrm>
            <a:off x="8511988" y="2090719"/>
            <a:ext cx="3442055" cy="2988516"/>
          </a:xfrm>
          <a:prstGeom prst="rect">
            <a:avLst/>
          </a:prstGeom>
        </p:spPr>
      </p:pic>
      <p:pic>
        <p:nvPicPr>
          <p:cNvPr id="8" name="Picture 7">
            <a:extLst>
              <a:ext uri="{FF2B5EF4-FFF2-40B4-BE49-F238E27FC236}">
                <a16:creationId xmlns:a16="http://schemas.microsoft.com/office/drawing/2014/main" id="{756B8CDE-1DB4-CC40-B19B-0FE88E4B78A9}"/>
              </a:ext>
            </a:extLst>
          </p:cNvPr>
          <p:cNvPicPr>
            <a:picLocks noChangeAspect="1"/>
          </p:cNvPicPr>
          <p:nvPr/>
        </p:nvPicPr>
        <p:blipFill>
          <a:blip r:embed="rId4"/>
          <a:stretch>
            <a:fillRect/>
          </a:stretch>
        </p:blipFill>
        <p:spPr>
          <a:xfrm>
            <a:off x="4908176" y="2090719"/>
            <a:ext cx="3496236" cy="2988516"/>
          </a:xfrm>
          <a:prstGeom prst="rect">
            <a:avLst/>
          </a:prstGeom>
        </p:spPr>
      </p:pic>
    </p:spTree>
    <p:extLst>
      <p:ext uri="{BB962C8B-B14F-4D97-AF65-F5344CB8AC3E}">
        <p14:creationId xmlns:p14="http://schemas.microsoft.com/office/powerpoint/2010/main" val="2541681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BART over the years</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2015731"/>
            <a:ext cx="4882314" cy="3782903"/>
          </a:xfrm>
        </p:spPr>
        <p:txBody>
          <a:bodyPr>
            <a:normAutofit/>
          </a:bodyPr>
          <a:lstStyle/>
          <a:p>
            <a:r>
              <a:rPr lang="en-US" sz="2800" dirty="0"/>
              <a:t>RQ4 – Are BART Riders decreasing</a:t>
            </a:r>
          </a:p>
          <a:p>
            <a:r>
              <a:rPr lang="en-US" sz="2800" dirty="0"/>
              <a:t>COVID-19</a:t>
            </a:r>
          </a:p>
          <a:p>
            <a:pPr lvl="1"/>
            <a:r>
              <a:rPr lang="en-US" sz="2600" dirty="0"/>
              <a:t>Filter out</a:t>
            </a:r>
          </a:p>
          <a:p>
            <a:r>
              <a:rPr lang="en-US" sz="2800" dirty="0"/>
              <a:t>Declining, slowly</a:t>
            </a:r>
          </a:p>
          <a:p>
            <a:r>
              <a:rPr lang="en-US" sz="2800" dirty="0"/>
              <a:t>P-Value &lt; 0.001</a:t>
            </a:r>
          </a:p>
          <a:p>
            <a:endParaRPr lang="en-US" sz="2800" dirty="0"/>
          </a:p>
        </p:txBody>
      </p:sp>
      <p:sp>
        <p:nvSpPr>
          <p:cNvPr id="6" name="Rectangle 5">
            <a:extLst>
              <a:ext uri="{FF2B5EF4-FFF2-40B4-BE49-F238E27FC236}">
                <a16:creationId xmlns:a16="http://schemas.microsoft.com/office/drawing/2014/main" id="{8455EEE9-9DAC-874D-A995-246C87343DC8}"/>
              </a:ext>
            </a:extLst>
          </p:cNvPr>
          <p:cNvSpPr/>
          <p:nvPr/>
        </p:nvSpPr>
        <p:spPr>
          <a:xfrm>
            <a:off x="5364612" y="5407150"/>
            <a:ext cx="3888059" cy="461665"/>
          </a:xfrm>
          <a:prstGeom prst="rect">
            <a:avLst/>
          </a:prstGeom>
        </p:spPr>
        <p:txBody>
          <a:bodyPr wrap="square">
            <a:spAutoFit/>
          </a:bodyPr>
          <a:lstStyle/>
          <a:p>
            <a:r>
              <a:rPr lang="en-US" sz="1200" i="1" dirty="0"/>
              <a:t>Figure 11. </a:t>
            </a:r>
            <a:r>
              <a:rPr lang="en-US" sz="1200" dirty="0"/>
              <a:t>Riders over time by month</a:t>
            </a:r>
          </a:p>
          <a:p>
            <a:r>
              <a:rPr lang="en-US" sz="1200" dirty="0"/>
              <a:t>Generated by Python Matplotlib</a:t>
            </a:r>
          </a:p>
        </p:txBody>
      </p:sp>
      <p:pic>
        <p:nvPicPr>
          <p:cNvPr id="7" name="Picture 6">
            <a:extLst>
              <a:ext uri="{FF2B5EF4-FFF2-40B4-BE49-F238E27FC236}">
                <a16:creationId xmlns:a16="http://schemas.microsoft.com/office/drawing/2014/main" id="{8239D003-B2E9-6A49-BE46-5A3F23E437E2}"/>
              </a:ext>
            </a:extLst>
          </p:cNvPr>
          <p:cNvPicPr/>
          <p:nvPr/>
        </p:nvPicPr>
        <p:blipFill>
          <a:blip r:embed="rId3"/>
          <a:stretch>
            <a:fillRect/>
          </a:stretch>
        </p:blipFill>
        <p:spPr>
          <a:xfrm>
            <a:off x="5425085" y="2015731"/>
            <a:ext cx="2858303" cy="3293848"/>
          </a:xfrm>
          <a:prstGeom prst="rect">
            <a:avLst/>
          </a:prstGeom>
          <a:ln>
            <a:solidFill>
              <a:schemeClr val="accent1"/>
            </a:solidFill>
          </a:ln>
        </p:spPr>
      </p:pic>
      <p:pic>
        <p:nvPicPr>
          <p:cNvPr id="8" name="Picture 7">
            <a:extLst>
              <a:ext uri="{FF2B5EF4-FFF2-40B4-BE49-F238E27FC236}">
                <a16:creationId xmlns:a16="http://schemas.microsoft.com/office/drawing/2014/main" id="{506C732F-2EFB-D247-B83B-C84376E1C2F8}"/>
              </a:ext>
            </a:extLst>
          </p:cNvPr>
          <p:cNvPicPr/>
          <p:nvPr/>
        </p:nvPicPr>
        <p:blipFill>
          <a:blip r:embed="rId4"/>
          <a:stretch>
            <a:fillRect/>
          </a:stretch>
        </p:blipFill>
        <p:spPr>
          <a:xfrm>
            <a:off x="8283388" y="2015732"/>
            <a:ext cx="3561111" cy="3293848"/>
          </a:xfrm>
          <a:prstGeom prst="rect">
            <a:avLst/>
          </a:prstGeom>
          <a:ln>
            <a:solidFill>
              <a:schemeClr val="accent1"/>
            </a:solidFill>
          </a:ln>
        </p:spPr>
      </p:pic>
    </p:spTree>
    <p:extLst>
      <p:ext uri="{BB962C8B-B14F-4D97-AF65-F5344CB8AC3E}">
        <p14:creationId xmlns:p14="http://schemas.microsoft.com/office/powerpoint/2010/main" val="3214956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2015731"/>
            <a:ext cx="4882314" cy="3782903"/>
          </a:xfrm>
        </p:spPr>
        <p:txBody>
          <a:bodyPr>
            <a:normAutofit fontScale="62500" lnSpcReduction="20000"/>
          </a:bodyPr>
          <a:lstStyle/>
          <a:p>
            <a:r>
              <a:rPr lang="en-US" sz="2800" dirty="0"/>
              <a:t>Riders are predictable by day of week and hour of day</a:t>
            </a:r>
          </a:p>
          <a:p>
            <a:r>
              <a:rPr lang="en-US" sz="2800" dirty="0"/>
              <a:t>Riders follow the same commuter patterns each day to their destinations</a:t>
            </a:r>
          </a:p>
          <a:p>
            <a:r>
              <a:rPr lang="en-US" sz="2800" dirty="0"/>
              <a:t>Opportunity for Direct Marketing</a:t>
            </a:r>
          </a:p>
          <a:p>
            <a:pPr lvl="1"/>
            <a:r>
              <a:rPr lang="en-US" sz="2600" dirty="0"/>
              <a:t>Local Businesses</a:t>
            </a:r>
          </a:p>
          <a:p>
            <a:r>
              <a:rPr lang="en-US" sz="2800" dirty="0"/>
              <a:t>BART Services</a:t>
            </a:r>
          </a:p>
          <a:p>
            <a:pPr lvl="1"/>
            <a:r>
              <a:rPr lang="en-US" sz="2600" dirty="0"/>
              <a:t>Declining and why?</a:t>
            </a:r>
          </a:p>
          <a:p>
            <a:r>
              <a:rPr lang="en-US" sz="2800" dirty="0"/>
              <a:t>Happy Riders</a:t>
            </a:r>
          </a:p>
          <a:p>
            <a:r>
              <a:rPr lang="en-US" sz="2800" dirty="0"/>
              <a:t>Environmental Benefits</a:t>
            </a:r>
          </a:p>
        </p:txBody>
      </p:sp>
      <p:sp>
        <p:nvSpPr>
          <p:cNvPr id="6" name="Rectangle 5">
            <a:extLst>
              <a:ext uri="{FF2B5EF4-FFF2-40B4-BE49-F238E27FC236}">
                <a16:creationId xmlns:a16="http://schemas.microsoft.com/office/drawing/2014/main" id="{8455EEE9-9DAC-874D-A995-246C87343DC8}"/>
              </a:ext>
            </a:extLst>
          </p:cNvPr>
          <p:cNvSpPr/>
          <p:nvPr/>
        </p:nvSpPr>
        <p:spPr>
          <a:xfrm>
            <a:off x="6253216" y="5004245"/>
            <a:ext cx="3888059" cy="1015663"/>
          </a:xfrm>
          <a:prstGeom prst="rect">
            <a:avLst/>
          </a:prstGeom>
        </p:spPr>
        <p:txBody>
          <a:bodyPr wrap="square">
            <a:spAutoFit/>
          </a:bodyPr>
          <a:lstStyle/>
          <a:p>
            <a:r>
              <a:rPr lang="en-US" sz="1200" i="1" dirty="0"/>
              <a:t>Figure 12. </a:t>
            </a:r>
            <a:r>
              <a:rPr lang="en-US" sz="1200" dirty="0"/>
              <a:t>From </a:t>
            </a:r>
            <a:r>
              <a:rPr lang="en-US" sz="1200" b="1" i="0" dirty="0">
                <a:effectLst/>
                <a:latin typeface="var( --e-global-typography-primary-font-family )"/>
              </a:rPr>
              <a:t>News from Neighboring States for Feb. 27, 2018: Real estate developments in 3 states</a:t>
            </a:r>
            <a:r>
              <a:rPr lang="en-US" sz="1200" dirty="0"/>
              <a:t>, 2018, Rose Law Group Reporter</a:t>
            </a:r>
            <a:r>
              <a:rPr lang="en-US" sz="1200" dirty="0">
                <a:hlinkClick r:id="rId3">
                  <a:extLst>
                    <a:ext uri="{A12FA001-AC4F-418D-AE19-62706E023703}">
                      <ahyp:hlinkClr xmlns:ahyp="http://schemas.microsoft.com/office/drawing/2018/hyperlinkcolor" val="tx"/>
                    </a:ext>
                  </a:extLst>
                </a:hlinkClick>
              </a:rPr>
              <a:t> </a:t>
            </a:r>
            <a:r>
              <a:rPr lang="en-US" sz="1200" dirty="0"/>
              <a:t>(https://</a:t>
            </a:r>
            <a:r>
              <a:rPr lang="en-US" sz="1200" dirty="0">
                <a:hlinkClick r:id="rId3">
                  <a:extLst>
                    <a:ext uri="{A12FA001-AC4F-418D-AE19-62706E023703}">
                      <ahyp:hlinkClr xmlns:ahyp="http://schemas.microsoft.com/office/drawing/2018/hyperlinkcolor" val="tx"/>
                    </a:ext>
                  </a:extLst>
                </a:hlinkClick>
              </a:rPr>
              <a:t>News from Neighboring States for Feb. 27, 2018: Real estate developments in 3 states - Rose Law Group Reporter</a:t>
            </a:r>
            <a:r>
              <a:rPr lang="en-US" sz="1200" dirty="0"/>
              <a:t>).</a:t>
            </a:r>
          </a:p>
        </p:txBody>
      </p:sp>
      <p:pic>
        <p:nvPicPr>
          <p:cNvPr id="2052" name="Picture 4">
            <a:extLst>
              <a:ext uri="{FF2B5EF4-FFF2-40B4-BE49-F238E27FC236}">
                <a16:creationId xmlns:a16="http://schemas.microsoft.com/office/drawing/2014/main" id="{9169E21B-3750-4254-8508-F0A4DA6A2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3894" y="1957387"/>
            <a:ext cx="472096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40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Recommendations</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2015731"/>
            <a:ext cx="4882314" cy="3782903"/>
          </a:xfrm>
        </p:spPr>
        <p:txBody>
          <a:bodyPr>
            <a:normAutofit fontScale="85000" lnSpcReduction="10000"/>
          </a:bodyPr>
          <a:lstStyle/>
          <a:p>
            <a:r>
              <a:rPr lang="en-US" sz="2800" dirty="0"/>
              <a:t>COVID-19 Impacts</a:t>
            </a:r>
          </a:p>
          <a:p>
            <a:pPr lvl="1"/>
            <a:r>
              <a:rPr lang="en-US" sz="2600" dirty="0"/>
              <a:t>Do Riders still follow the same routes?</a:t>
            </a:r>
          </a:p>
          <a:p>
            <a:pPr lvl="1"/>
            <a:r>
              <a:rPr lang="en-US" sz="2600" dirty="0"/>
              <a:t>Has working from home changed</a:t>
            </a:r>
          </a:p>
          <a:p>
            <a:r>
              <a:rPr lang="en-US" sz="2800" dirty="0"/>
              <a:t>Are riders more worried about trains and Covid-19</a:t>
            </a:r>
          </a:p>
          <a:p>
            <a:r>
              <a:rPr lang="en-US" sz="2800" dirty="0"/>
              <a:t>What and how can BART help local businesses, BART and Riders today</a:t>
            </a:r>
          </a:p>
        </p:txBody>
      </p:sp>
      <p:sp>
        <p:nvSpPr>
          <p:cNvPr id="6" name="Rectangle 5">
            <a:extLst>
              <a:ext uri="{FF2B5EF4-FFF2-40B4-BE49-F238E27FC236}">
                <a16:creationId xmlns:a16="http://schemas.microsoft.com/office/drawing/2014/main" id="{8455EEE9-9DAC-874D-A995-246C87343DC8}"/>
              </a:ext>
            </a:extLst>
          </p:cNvPr>
          <p:cNvSpPr/>
          <p:nvPr/>
        </p:nvSpPr>
        <p:spPr>
          <a:xfrm>
            <a:off x="6718949" y="4784501"/>
            <a:ext cx="5110296" cy="830997"/>
          </a:xfrm>
          <a:prstGeom prst="rect">
            <a:avLst/>
          </a:prstGeom>
        </p:spPr>
        <p:txBody>
          <a:bodyPr wrap="square">
            <a:spAutoFit/>
          </a:bodyPr>
          <a:lstStyle/>
          <a:p>
            <a:r>
              <a:rPr lang="en-US" sz="1200" i="1" dirty="0"/>
              <a:t>Figure 13. </a:t>
            </a:r>
            <a:r>
              <a:rPr lang="en-US" sz="1200" dirty="0"/>
              <a:t>From How Remote Working Is Reshaping A Future New World Of Work, by Bryan Robinson, Ph.D., 2020, Forbes (https://www.forbes.com/sites/bryanrobinson/2020/05/04/how-remote-working-is-reshaping-a-future-new-world-of-work/?sh=1838e95627bf). </a:t>
            </a:r>
          </a:p>
        </p:txBody>
      </p:sp>
      <p:pic>
        <p:nvPicPr>
          <p:cNvPr id="7" name="Picture 6">
            <a:extLst>
              <a:ext uri="{FF2B5EF4-FFF2-40B4-BE49-F238E27FC236}">
                <a16:creationId xmlns:a16="http://schemas.microsoft.com/office/drawing/2014/main" id="{CEDAD721-72F4-487D-8AAE-DE760749F56A}"/>
              </a:ext>
            </a:extLst>
          </p:cNvPr>
          <p:cNvPicPr>
            <a:picLocks noChangeAspect="1"/>
          </p:cNvPicPr>
          <p:nvPr/>
        </p:nvPicPr>
        <p:blipFill>
          <a:blip r:embed="rId3"/>
          <a:stretch>
            <a:fillRect/>
          </a:stretch>
        </p:blipFill>
        <p:spPr>
          <a:xfrm>
            <a:off x="6806435" y="1952222"/>
            <a:ext cx="4248419" cy="2832279"/>
          </a:xfrm>
          <a:prstGeom prst="rect">
            <a:avLst/>
          </a:prstGeom>
        </p:spPr>
      </p:pic>
    </p:spTree>
    <p:extLst>
      <p:ext uri="{BB962C8B-B14F-4D97-AF65-F5344CB8AC3E}">
        <p14:creationId xmlns:p14="http://schemas.microsoft.com/office/powerpoint/2010/main" val="3004520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299A-B2A2-FF44-A309-69C884A3138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93C5E70-C7A7-B140-B919-250DC92FD1CC}"/>
              </a:ext>
            </a:extLst>
          </p:cNvPr>
          <p:cNvSpPr>
            <a:spLocks noGrp="1"/>
          </p:cNvSpPr>
          <p:nvPr>
            <p:ph idx="1"/>
          </p:nvPr>
        </p:nvSpPr>
        <p:spPr>
          <a:xfrm>
            <a:off x="1451579" y="2015732"/>
            <a:ext cx="9603275" cy="3712406"/>
          </a:xfrm>
        </p:spPr>
        <p:txBody>
          <a:bodyPr>
            <a:normAutofit fontScale="55000" lnSpcReduction="20000"/>
          </a:bodyPr>
          <a:lstStyle/>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Andrews, M., Luo, X., Fang, Z., &amp; Ghose, A. (2016). Mobile ad effectiveness: Hyper-contextual targeting with crowdedness.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Marketing Science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35</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218–233.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Ćetković, J.,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Lakić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Bogdanović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Vujadinović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 &amp;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Žarković</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 (2020). Assessing environmental benefits from investment in railway infrastructure.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Polish Journal of Environmental Studies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https://doi.org/10.15244/pjoes/109849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Ercan, 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Onat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 C., &amp;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Tatari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 (2016). Investigating carbon footprint reduction potential of public transportation in United States: A system dynamics approach.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Journal of Cleaner Production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133</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1260–1276.</a:t>
            </a:r>
          </a:p>
          <a:p>
            <a:pPr marL="457200" indent="-457200">
              <a:lnSpc>
                <a:spcPct val="200000"/>
              </a:lnSpc>
              <a:spcBef>
                <a:spcPts val="0"/>
              </a:spcBef>
            </a:pPr>
            <a:r>
              <a:rPr lang="en-US" sz="1800" dirty="0">
                <a:latin typeface="Times New Roman" panose="02020603050405020304" pitchFamily="18" charset="0"/>
                <a:cs typeface="Times New Roman" panose="02020603050405020304" pitchFamily="18" charset="0"/>
              </a:rPr>
              <a:t>Lucan, S. C., </a:t>
            </a:r>
            <a:r>
              <a:rPr lang="en-US" sz="1800" dirty="0" err="1">
                <a:latin typeface="Times New Roman" panose="02020603050405020304" pitchFamily="18" charset="0"/>
                <a:cs typeface="Times New Roman" panose="02020603050405020304" pitchFamily="18" charset="0"/>
              </a:rPr>
              <a:t>Maroko</a:t>
            </a:r>
            <a:r>
              <a:rPr lang="en-US" sz="1800" dirty="0">
                <a:latin typeface="Times New Roman" panose="02020603050405020304" pitchFamily="18" charset="0"/>
                <a:cs typeface="Times New Roman" panose="02020603050405020304" pitchFamily="18" charset="0"/>
              </a:rPr>
              <a:t>, A. R., </a:t>
            </a:r>
            <a:r>
              <a:rPr lang="en-US" sz="1800" dirty="0" err="1">
                <a:latin typeface="Times New Roman" panose="02020603050405020304" pitchFamily="18" charset="0"/>
                <a:cs typeface="Times New Roman" panose="02020603050405020304" pitchFamily="18" charset="0"/>
              </a:rPr>
              <a:t>Sanon</a:t>
            </a:r>
            <a:r>
              <a:rPr lang="en-US" sz="1800" dirty="0">
                <a:latin typeface="Times New Roman" panose="02020603050405020304" pitchFamily="18" charset="0"/>
                <a:cs typeface="Times New Roman" panose="02020603050405020304" pitchFamily="18" charset="0"/>
              </a:rPr>
              <a:t>, O. C., &amp; Schechter, C. B. (2017). Unhealthful food-and-beverage advertising in subway stations: Targeted marketing, vulnerable groups, dietary intake, and poor health. </a:t>
            </a:r>
            <a:r>
              <a:rPr lang="en-US" sz="1800" i="1" dirty="0">
                <a:latin typeface="Times New Roman" panose="02020603050405020304" pitchFamily="18" charset="0"/>
                <a:cs typeface="Times New Roman" panose="02020603050405020304" pitchFamily="18" charset="0"/>
              </a:rPr>
              <a:t>Journal of Urban Health: Bulletin of the New York Academy of Medicine</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94</a:t>
            </a:r>
            <a:r>
              <a:rPr lang="en-US" sz="1800" dirty="0">
                <a:latin typeface="Times New Roman" panose="02020603050405020304" pitchFamily="18" charset="0"/>
                <a:cs typeface="Times New Roman" panose="02020603050405020304" pitchFamily="18" charset="0"/>
              </a:rPr>
              <a:t>(2), 220–232.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Ketelaar, P. 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Bernritter</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 F., van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Woudenberg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J.,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Rozendaal</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Konig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 P.,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Hühn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 E., Van Gisbergen, M. S., &amp; Janssen, L. (2018). “Opening” location-based mobile ads: How openness and location congruency of location-based ads weaken negative effects of intrusiveness on brand choice.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Journal of Business Research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91</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277–285.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Kou, W., Chen, X., Yu, L., Qi, Y., &amp; Wang, Y. (2017). Urban commuters’ valuation of travel time reliability based on stated preference survey: A case study of Beijing.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Transportation Research. Part A, Policy and Practice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372–380.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7555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299A-B2A2-FF44-A309-69C884A3138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93C5E70-C7A7-B140-B919-250DC92FD1CC}"/>
              </a:ext>
            </a:extLst>
          </p:cNvPr>
          <p:cNvSpPr>
            <a:spLocks noGrp="1"/>
          </p:cNvSpPr>
          <p:nvPr>
            <p:ph idx="1"/>
          </p:nvPr>
        </p:nvSpPr>
        <p:spPr>
          <a:xfrm>
            <a:off x="1451579" y="2015732"/>
            <a:ext cx="9603275" cy="3912102"/>
          </a:xfrm>
        </p:spPr>
        <p:txBody>
          <a:bodyPr>
            <a:normAutofit fontScale="77500" lnSpcReduction="20000"/>
          </a:bodyPr>
          <a:lstStyle/>
          <a:p>
            <a:pPr marL="457200" marR="0" indent="-457200">
              <a:lnSpc>
                <a:spcPct val="200000"/>
              </a:lnSpc>
              <a:spcBef>
                <a:spcPts val="0"/>
              </a:spcBef>
              <a:spcAft>
                <a:spcPts val="0"/>
              </a:spcAft>
            </a:pP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Sustainability</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(n.d.).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Bart.Gov</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Retrieved April 18, 2021, from https://www.bart.gov/about/projects/cars/sustainability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Tan, L., &amp; Ma, C. (2020). Choice behavior of commuters’ rail transit mode during the COVID-19 pandemic based on logistic model.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Journal of Traffic and Transportation Engineering (English Edition)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https://doi.org/10.1016/j.jtte.2020.07.002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Vukasović, T. (2020). Understanding the consumers’ personal characteristics as the starting point for targeted marketing.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Management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29–41.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Wang, X., Rodríguez, D. A., Sarmiento, O. L., &amp;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Guaje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 (2019). Commute patterns and depression: Evidence from eleven Latin American cities.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Journal of Transport &amp; Health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(100607), 100607.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Xu, B., &amp; Hao, J. (2017). Air quality inside subway metro indoor environment worldwide: A review.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Environment International</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107</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33–46.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200000"/>
              </a:lnSpc>
              <a:spcBef>
                <a:spcPts val="0"/>
              </a:spcBef>
              <a:spcAft>
                <a:spcPts val="10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3550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overview</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2015731"/>
            <a:ext cx="4882314" cy="3782903"/>
          </a:xfrm>
        </p:spPr>
        <p:txBody>
          <a:bodyPr>
            <a:normAutofit/>
          </a:bodyPr>
          <a:lstStyle/>
          <a:p>
            <a:r>
              <a:rPr lang="en-US" sz="2800" dirty="0"/>
              <a:t>BART</a:t>
            </a:r>
          </a:p>
          <a:p>
            <a:pPr lvl="1"/>
            <a:r>
              <a:rPr lang="en-US" sz="2600" dirty="0"/>
              <a:t>Bay Area Rapid Transit</a:t>
            </a:r>
          </a:p>
          <a:p>
            <a:r>
              <a:rPr lang="en-US" sz="2800" dirty="0"/>
              <a:t>1971</a:t>
            </a:r>
          </a:p>
          <a:p>
            <a:r>
              <a:rPr lang="en-US" sz="2800" dirty="0"/>
              <a:t>50 Stations and Growing</a:t>
            </a:r>
          </a:p>
          <a:p>
            <a:r>
              <a:rPr lang="en-US" sz="2800" dirty="0"/>
              <a:t>~500,000 Riders per Day</a:t>
            </a:r>
          </a:p>
          <a:p>
            <a:r>
              <a:rPr lang="en-US" sz="2800" dirty="0"/>
              <a:t>All Electric 95% Renewable</a:t>
            </a:r>
          </a:p>
        </p:txBody>
      </p:sp>
      <p:sp>
        <p:nvSpPr>
          <p:cNvPr id="6" name="Rectangle 5">
            <a:extLst>
              <a:ext uri="{FF2B5EF4-FFF2-40B4-BE49-F238E27FC236}">
                <a16:creationId xmlns:a16="http://schemas.microsoft.com/office/drawing/2014/main" id="{8455EEE9-9DAC-874D-A995-246C87343DC8}"/>
              </a:ext>
            </a:extLst>
          </p:cNvPr>
          <p:cNvSpPr/>
          <p:nvPr/>
        </p:nvSpPr>
        <p:spPr>
          <a:xfrm>
            <a:off x="6333894" y="5017743"/>
            <a:ext cx="3888059" cy="646331"/>
          </a:xfrm>
          <a:prstGeom prst="rect">
            <a:avLst/>
          </a:prstGeom>
        </p:spPr>
        <p:txBody>
          <a:bodyPr wrap="square">
            <a:spAutoFit/>
          </a:bodyPr>
          <a:lstStyle/>
          <a:p>
            <a:r>
              <a:rPr lang="en-US" sz="1200" i="1" dirty="0"/>
              <a:t>Figure 1. </a:t>
            </a:r>
            <a:r>
              <a:rPr lang="en-US" sz="1200" dirty="0"/>
              <a:t>From </a:t>
            </a:r>
            <a:r>
              <a:rPr lang="en-US" sz="1200" i="1" dirty="0"/>
              <a:t>Railway Age by Marybeth Lucza</a:t>
            </a:r>
            <a:r>
              <a:rPr lang="en-US" sz="1200" dirty="0"/>
              <a:t>, 2020</a:t>
            </a:r>
            <a:r>
              <a:rPr lang="en-US" sz="1200" i="1" dirty="0"/>
              <a:t> </a:t>
            </a:r>
            <a:r>
              <a:rPr lang="en-US" sz="1200" dirty="0"/>
              <a:t>(https://www.railwayage.com/passenger/rapid-transit/bart-pausing-new-car-deliveries/). </a:t>
            </a:r>
          </a:p>
        </p:txBody>
      </p:sp>
      <p:pic>
        <p:nvPicPr>
          <p:cNvPr id="1026" name="Picture 2" descr="As of Dec. 4, San Francisco Bay Area Rapid Transit had received 282 of the 775 cars on order with Bombardier; 266 had been certified and 171 were in service, some of which “were being used to provide training for BART train operators and maintenance technicians on the new systems, and to allow for regular train maintenance.” The first new cars entered revenue service in 2018.">
            <a:extLst>
              <a:ext uri="{FF2B5EF4-FFF2-40B4-BE49-F238E27FC236}">
                <a16:creationId xmlns:a16="http://schemas.microsoft.com/office/drawing/2014/main" id="{107B3315-99AF-4145-B63B-E9B7A56C6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894" y="2002235"/>
            <a:ext cx="4725282" cy="300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36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objective</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2015731"/>
            <a:ext cx="4882314" cy="3782903"/>
          </a:xfrm>
        </p:spPr>
        <p:txBody>
          <a:bodyPr>
            <a:normAutofit fontScale="92500" lnSpcReduction="10000"/>
          </a:bodyPr>
          <a:lstStyle/>
          <a:p>
            <a:r>
              <a:rPr lang="en-US" sz="2800" dirty="0"/>
              <a:t>Patterns</a:t>
            </a:r>
          </a:p>
          <a:p>
            <a:r>
              <a:rPr lang="en-US" sz="2800" dirty="0"/>
              <a:t>Do Riders follow the same paths?</a:t>
            </a:r>
          </a:p>
          <a:p>
            <a:r>
              <a:rPr lang="en-US" sz="2800" dirty="0"/>
              <a:t>Predict Station Queues</a:t>
            </a:r>
          </a:p>
          <a:p>
            <a:r>
              <a:rPr lang="en-US" sz="2800" dirty="0"/>
              <a:t>Predict where riders going to and coming from</a:t>
            </a:r>
          </a:p>
          <a:p>
            <a:r>
              <a:rPr lang="en-US" sz="2800" dirty="0"/>
              <a:t>Why?</a:t>
            </a:r>
          </a:p>
          <a:p>
            <a:pPr lvl="1"/>
            <a:endParaRPr lang="en-US" sz="2600" dirty="0"/>
          </a:p>
        </p:txBody>
      </p:sp>
      <p:sp>
        <p:nvSpPr>
          <p:cNvPr id="6" name="Rectangle 5">
            <a:extLst>
              <a:ext uri="{FF2B5EF4-FFF2-40B4-BE49-F238E27FC236}">
                <a16:creationId xmlns:a16="http://schemas.microsoft.com/office/drawing/2014/main" id="{8455EEE9-9DAC-874D-A995-246C87343DC8}"/>
              </a:ext>
            </a:extLst>
          </p:cNvPr>
          <p:cNvSpPr/>
          <p:nvPr/>
        </p:nvSpPr>
        <p:spPr>
          <a:xfrm>
            <a:off x="6437968" y="5266939"/>
            <a:ext cx="3888059" cy="461665"/>
          </a:xfrm>
          <a:prstGeom prst="rect">
            <a:avLst/>
          </a:prstGeom>
        </p:spPr>
        <p:txBody>
          <a:bodyPr wrap="square">
            <a:spAutoFit/>
          </a:bodyPr>
          <a:lstStyle/>
          <a:p>
            <a:r>
              <a:rPr lang="en-US" sz="1200" i="1" dirty="0"/>
              <a:t>Figure 2. </a:t>
            </a:r>
            <a:r>
              <a:rPr lang="en-US" sz="1200" dirty="0"/>
              <a:t>From </a:t>
            </a:r>
            <a:r>
              <a:rPr lang="en-US" sz="1200" i="1" dirty="0"/>
              <a:t>BART, Bay Area Rapid Transit</a:t>
            </a:r>
            <a:r>
              <a:rPr lang="en-US" sz="1200" dirty="0"/>
              <a:t>, 2021 (https://www.bart.gov/schedules). In the public domain.</a:t>
            </a:r>
          </a:p>
        </p:txBody>
      </p:sp>
      <p:pic>
        <p:nvPicPr>
          <p:cNvPr id="2050" name="Picture 2" descr="System Map - Weekday Service">
            <a:extLst>
              <a:ext uri="{FF2B5EF4-FFF2-40B4-BE49-F238E27FC236}">
                <a16:creationId xmlns:a16="http://schemas.microsoft.com/office/drawing/2014/main" id="{E2C912CE-AA30-B343-BE77-B207678D7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968" y="1965844"/>
            <a:ext cx="4616886" cy="33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22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Marketing, Maintenance and Riders</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2015731"/>
            <a:ext cx="4882314" cy="3782903"/>
          </a:xfrm>
        </p:spPr>
        <p:txBody>
          <a:bodyPr>
            <a:normAutofit fontScale="77500" lnSpcReduction="20000"/>
          </a:bodyPr>
          <a:lstStyle/>
          <a:p>
            <a:r>
              <a:rPr lang="en-US" sz="2800" dirty="0"/>
              <a:t>Direct Marketing</a:t>
            </a:r>
          </a:p>
          <a:p>
            <a:pPr lvl="1"/>
            <a:r>
              <a:rPr lang="en-US" sz="2600" dirty="0"/>
              <a:t>Local Businesses</a:t>
            </a:r>
          </a:p>
          <a:p>
            <a:r>
              <a:rPr lang="en-US" sz="2800" dirty="0"/>
              <a:t>BART</a:t>
            </a:r>
          </a:p>
          <a:p>
            <a:pPr lvl="1"/>
            <a:r>
              <a:rPr lang="en-US" sz="2600" dirty="0"/>
              <a:t>Improve Services</a:t>
            </a:r>
          </a:p>
          <a:p>
            <a:pPr lvl="1"/>
            <a:r>
              <a:rPr lang="en-US" sz="2600" dirty="0"/>
              <a:t>Competition</a:t>
            </a:r>
          </a:p>
          <a:p>
            <a:r>
              <a:rPr lang="en-US" sz="3000" dirty="0"/>
              <a:t>Riders</a:t>
            </a:r>
          </a:p>
          <a:p>
            <a:pPr lvl="1"/>
            <a:r>
              <a:rPr lang="en-US" sz="2800" dirty="0"/>
              <a:t>Better Services</a:t>
            </a:r>
          </a:p>
          <a:p>
            <a:pPr lvl="1"/>
            <a:r>
              <a:rPr lang="en-US" sz="2800" dirty="0"/>
              <a:t>Encourage more Riders</a:t>
            </a:r>
          </a:p>
          <a:p>
            <a:pPr lvl="1"/>
            <a:r>
              <a:rPr lang="en-US" sz="2800" dirty="0"/>
              <a:t>Happy Riders</a:t>
            </a:r>
          </a:p>
          <a:p>
            <a:pPr lvl="1"/>
            <a:endParaRPr lang="en-US" sz="2800" dirty="0"/>
          </a:p>
          <a:p>
            <a:pPr lvl="1"/>
            <a:endParaRPr lang="en-US" sz="2600" dirty="0"/>
          </a:p>
        </p:txBody>
      </p:sp>
      <p:sp>
        <p:nvSpPr>
          <p:cNvPr id="6" name="Rectangle 5">
            <a:extLst>
              <a:ext uri="{FF2B5EF4-FFF2-40B4-BE49-F238E27FC236}">
                <a16:creationId xmlns:a16="http://schemas.microsoft.com/office/drawing/2014/main" id="{8455EEE9-9DAC-874D-A995-246C87343DC8}"/>
              </a:ext>
            </a:extLst>
          </p:cNvPr>
          <p:cNvSpPr/>
          <p:nvPr/>
        </p:nvSpPr>
        <p:spPr>
          <a:xfrm>
            <a:off x="6096000" y="5373573"/>
            <a:ext cx="4958854" cy="707886"/>
          </a:xfrm>
          <a:prstGeom prst="rect">
            <a:avLst/>
          </a:prstGeom>
        </p:spPr>
        <p:txBody>
          <a:bodyPr wrap="square">
            <a:spAutoFit/>
          </a:bodyPr>
          <a:lstStyle/>
          <a:p>
            <a:r>
              <a:rPr lang="en-US" sz="1000" i="1" dirty="0"/>
              <a:t>Figure 3. </a:t>
            </a:r>
            <a:r>
              <a:rPr lang="en-US" sz="1000" dirty="0"/>
              <a:t>From Here's why your BART train is extra-crowded this week</a:t>
            </a:r>
          </a:p>
          <a:p>
            <a:r>
              <a:rPr lang="en-US" sz="1000" dirty="0"/>
              <a:t>, by Matier and Ross, San Francisco Chronicle, 2017 (https://www.sfchronicle.com/bayarea/article/Here-s-why-your-BART-train-is-extra-crowded-11168456.php). </a:t>
            </a:r>
          </a:p>
        </p:txBody>
      </p:sp>
      <p:pic>
        <p:nvPicPr>
          <p:cNvPr id="3074" name="Picture 2" descr="Crowds of commuters wait to board San Francisco bound trains at the MacArthur BART station in Oakland, CA on Friday May 31st, 2013. BART is experiencing severe delays while trains are running single track after two maintenance vehicles collided in the transbay tube, resulting in track damage needing repair.">
            <a:extLst>
              <a:ext uri="{FF2B5EF4-FFF2-40B4-BE49-F238E27FC236}">
                <a16:creationId xmlns:a16="http://schemas.microsoft.com/office/drawing/2014/main" id="{F427260A-4880-B249-A016-D9BB7A0FC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15730"/>
            <a:ext cx="4958854" cy="3301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926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Ethical considerations</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2015731"/>
            <a:ext cx="4882314" cy="3782903"/>
          </a:xfrm>
        </p:spPr>
        <p:txBody>
          <a:bodyPr>
            <a:normAutofit/>
          </a:bodyPr>
          <a:lstStyle/>
          <a:p>
            <a:r>
              <a:rPr lang="en-US" sz="2800" dirty="0"/>
              <a:t>Remove any personal data</a:t>
            </a:r>
          </a:p>
          <a:p>
            <a:r>
              <a:rPr lang="en-US" sz="2800" dirty="0"/>
              <a:t>Report any personal data</a:t>
            </a:r>
          </a:p>
          <a:p>
            <a:r>
              <a:rPr lang="en-US" sz="2800" dirty="0"/>
              <a:t>BART is a personal preference</a:t>
            </a:r>
          </a:p>
          <a:p>
            <a:pPr lvl="1"/>
            <a:r>
              <a:rPr lang="en-US" sz="2600" dirty="0"/>
              <a:t>Some bias</a:t>
            </a:r>
          </a:p>
        </p:txBody>
      </p:sp>
      <p:sp>
        <p:nvSpPr>
          <p:cNvPr id="6" name="Rectangle 5">
            <a:extLst>
              <a:ext uri="{FF2B5EF4-FFF2-40B4-BE49-F238E27FC236}">
                <a16:creationId xmlns:a16="http://schemas.microsoft.com/office/drawing/2014/main" id="{8455EEE9-9DAC-874D-A995-246C87343DC8}"/>
              </a:ext>
            </a:extLst>
          </p:cNvPr>
          <p:cNvSpPr/>
          <p:nvPr/>
        </p:nvSpPr>
        <p:spPr>
          <a:xfrm>
            <a:off x="6596257" y="4717657"/>
            <a:ext cx="3888059" cy="830997"/>
          </a:xfrm>
          <a:prstGeom prst="rect">
            <a:avLst/>
          </a:prstGeom>
        </p:spPr>
        <p:txBody>
          <a:bodyPr wrap="square">
            <a:spAutoFit/>
          </a:bodyPr>
          <a:lstStyle/>
          <a:p>
            <a:r>
              <a:rPr lang="en-US" sz="1200" i="1" dirty="0"/>
              <a:t>Figure 14. </a:t>
            </a:r>
            <a:r>
              <a:rPr lang="en-US" sz="1200" dirty="0"/>
              <a:t>From </a:t>
            </a:r>
            <a:r>
              <a:rPr lang="en-US" sz="1200" b="0" i="0" dirty="0">
                <a:solidFill>
                  <a:srgbClr val="000000"/>
                </a:solidFill>
                <a:effectLst/>
                <a:latin typeface="Roboto" panose="02000000000000000000" pitchFamily="2" charset="0"/>
              </a:rPr>
              <a:t>Business Ethics Research Paper: Topics and Writing Recommendations</a:t>
            </a:r>
            <a:r>
              <a:rPr lang="en-US" sz="1200" dirty="0"/>
              <a:t>, 2015, Coolessey (https://coolessay.net/blog/post/business-ethics-research-paper-topics). </a:t>
            </a:r>
          </a:p>
        </p:txBody>
      </p:sp>
      <p:pic>
        <p:nvPicPr>
          <p:cNvPr id="1026" name="Picture 2" descr="Business ethics">
            <a:extLst>
              <a:ext uri="{FF2B5EF4-FFF2-40B4-BE49-F238E27FC236}">
                <a16:creationId xmlns:a16="http://schemas.microsoft.com/office/drawing/2014/main" id="{AC42D1F7-45D5-40E6-A281-524C57CB6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994" y="2071331"/>
            <a:ext cx="4495800" cy="264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59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2015731"/>
            <a:ext cx="4390870" cy="3782903"/>
          </a:xfrm>
        </p:spPr>
        <p:txBody>
          <a:bodyPr>
            <a:normAutofit fontScale="70000" lnSpcReduction="20000"/>
          </a:bodyPr>
          <a:lstStyle/>
          <a:p>
            <a:r>
              <a:rPr lang="en-US" sz="2800" dirty="0"/>
              <a:t>Data supplied by BART</a:t>
            </a:r>
          </a:p>
          <a:p>
            <a:pPr lvl="1"/>
            <a:r>
              <a:rPr lang="en-US" sz="2600" dirty="0"/>
              <a:t>Open Data Initiative</a:t>
            </a:r>
          </a:p>
          <a:p>
            <a:r>
              <a:rPr lang="en-US" sz="2800" dirty="0"/>
              <a:t>Every Rider accounted for since 2011</a:t>
            </a:r>
          </a:p>
          <a:p>
            <a:pPr lvl="1"/>
            <a:r>
              <a:rPr lang="en-US" sz="2600" dirty="0"/>
              <a:t>Entry/Exit data</a:t>
            </a:r>
          </a:p>
          <a:p>
            <a:pPr lvl="1"/>
            <a:r>
              <a:rPr lang="en-US" sz="2600" dirty="0"/>
              <a:t>Per Day, Per Hour</a:t>
            </a:r>
          </a:p>
          <a:p>
            <a:r>
              <a:rPr lang="en-US" sz="2800" dirty="0"/>
              <a:t>Massive data</a:t>
            </a:r>
          </a:p>
          <a:p>
            <a:pPr lvl="1"/>
            <a:r>
              <a:rPr lang="en-US" sz="2600" dirty="0"/>
              <a:t>3.5 Gigabytes</a:t>
            </a:r>
          </a:p>
          <a:p>
            <a:pPr lvl="1"/>
            <a:r>
              <a:rPr lang="en-US" sz="2600" dirty="0"/>
              <a:t>Filtered to weekdays</a:t>
            </a:r>
          </a:p>
          <a:p>
            <a:pPr lvl="1"/>
            <a:r>
              <a:rPr lang="en-US" sz="2600" dirty="0"/>
              <a:t>Focused on 2019</a:t>
            </a:r>
          </a:p>
          <a:p>
            <a:pPr lvl="1"/>
            <a:endParaRPr lang="en-US" sz="2800" dirty="0"/>
          </a:p>
          <a:p>
            <a:pPr lvl="1"/>
            <a:endParaRPr lang="en-US" sz="2600" dirty="0"/>
          </a:p>
        </p:txBody>
      </p:sp>
      <p:sp>
        <p:nvSpPr>
          <p:cNvPr id="6" name="Rectangle 5">
            <a:extLst>
              <a:ext uri="{FF2B5EF4-FFF2-40B4-BE49-F238E27FC236}">
                <a16:creationId xmlns:a16="http://schemas.microsoft.com/office/drawing/2014/main" id="{8455EEE9-9DAC-874D-A995-246C87343DC8}"/>
              </a:ext>
            </a:extLst>
          </p:cNvPr>
          <p:cNvSpPr/>
          <p:nvPr/>
        </p:nvSpPr>
        <p:spPr>
          <a:xfrm>
            <a:off x="5917975" y="4741538"/>
            <a:ext cx="4958854" cy="400110"/>
          </a:xfrm>
          <a:prstGeom prst="rect">
            <a:avLst/>
          </a:prstGeom>
        </p:spPr>
        <p:txBody>
          <a:bodyPr wrap="square">
            <a:spAutoFit/>
          </a:bodyPr>
          <a:lstStyle/>
          <a:p>
            <a:r>
              <a:rPr lang="en-US" sz="1000" i="1" dirty="0"/>
              <a:t>Figure 4. </a:t>
            </a:r>
            <a:r>
              <a:rPr lang="en-US" sz="1000" dirty="0"/>
              <a:t>From BART Open Data Initiative</a:t>
            </a:r>
          </a:p>
          <a:p>
            <a:r>
              <a:rPr lang="en-US" sz="1000" dirty="0"/>
              <a:t>(</a:t>
            </a:r>
            <a:r>
              <a:rPr lang="en-US" sz="1000" dirty="0">
                <a:hlinkClick r:id="rId3"/>
              </a:rPr>
              <a:t>Welcome - BART Data Portal</a:t>
            </a:r>
            <a:r>
              <a:rPr lang="en-US" sz="1000" dirty="0"/>
              <a:t>). </a:t>
            </a:r>
          </a:p>
        </p:txBody>
      </p:sp>
      <p:pic>
        <p:nvPicPr>
          <p:cNvPr id="5" name="Picture 4">
            <a:extLst>
              <a:ext uri="{FF2B5EF4-FFF2-40B4-BE49-F238E27FC236}">
                <a16:creationId xmlns:a16="http://schemas.microsoft.com/office/drawing/2014/main" id="{265C6D9B-F787-4685-AE68-094A417E4528}"/>
              </a:ext>
            </a:extLst>
          </p:cNvPr>
          <p:cNvPicPr>
            <a:picLocks noChangeAspect="1"/>
          </p:cNvPicPr>
          <p:nvPr/>
        </p:nvPicPr>
        <p:blipFill>
          <a:blip r:embed="rId4"/>
          <a:stretch>
            <a:fillRect/>
          </a:stretch>
        </p:blipFill>
        <p:spPr>
          <a:xfrm>
            <a:off x="6004290" y="1922714"/>
            <a:ext cx="5696793" cy="2785994"/>
          </a:xfrm>
          <a:prstGeom prst="rect">
            <a:avLst/>
          </a:prstGeom>
        </p:spPr>
      </p:pic>
    </p:spTree>
    <p:extLst>
      <p:ext uri="{BB962C8B-B14F-4D97-AF65-F5344CB8AC3E}">
        <p14:creationId xmlns:p14="http://schemas.microsoft.com/office/powerpoint/2010/main" val="1827123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Discovery</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2015731"/>
            <a:ext cx="3685196" cy="3782903"/>
          </a:xfrm>
        </p:spPr>
        <p:txBody>
          <a:bodyPr>
            <a:normAutofit fontScale="77500" lnSpcReduction="20000"/>
          </a:bodyPr>
          <a:lstStyle/>
          <a:p>
            <a:r>
              <a:rPr lang="en-US" sz="2800" dirty="0"/>
              <a:t>Narrow Down</a:t>
            </a:r>
          </a:p>
          <a:p>
            <a:pPr lvl="1"/>
            <a:r>
              <a:rPr lang="en-US" sz="2400" dirty="0"/>
              <a:t>50 Stations, 8 Lines</a:t>
            </a:r>
          </a:p>
          <a:p>
            <a:pPr lvl="1"/>
            <a:r>
              <a:rPr lang="en-US" sz="2400" dirty="0"/>
              <a:t>50 x 49 = 2450 routes</a:t>
            </a:r>
          </a:p>
          <a:p>
            <a:r>
              <a:rPr lang="en-US" sz="2800" dirty="0"/>
              <a:t>Where Going To</a:t>
            </a:r>
          </a:p>
          <a:p>
            <a:r>
              <a:rPr lang="en-US" sz="2800" dirty="0"/>
              <a:t>Where Coming From</a:t>
            </a:r>
          </a:p>
          <a:p>
            <a:r>
              <a:rPr lang="en-US" sz="3000" dirty="0"/>
              <a:t>Riders</a:t>
            </a:r>
          </a:p>
          <a:p>
            <a:pPr lvl="1"/>
            <a:r>
              <a:rPr lang="en-US" sz="2800" dirty="0"/>
              <a:t>7:00AM</a:t>
            </a:r>
          </a:p>
          <a:p>
            <a:pPr lvl="1"/>
            <a:r>
              <a:rPr lang="en-US" sz="2800" dirty="0"/>
              <a:t>Day</a:t>
            </a:r>
          </a:p>
          <a:p>
            <a:pPr lvl="1"/>
            <a:r>
              <a:rPr lang="en-US" sz="2800" dirty="0"/>
              <a:t>Year</a:t>
            </a:r>
          </a:p>
          <a:p>
            <a:pPr lvl="1"/>
            <a:endParaRPr lang="en-US" sz="2800" dirty="0"/>
          </a:p>
          <a:p>
            <a:pPr lvl="1"/>
            <a:endParaRPr lang="en-US" sz="2600" dirty="0"/>
          </a:p>
        </p:txBody>
      </p:sp>
      <p:sp>
        <p:nvSpPr>
          <p:cNvPr id="6" name="Rectangle 5">
            <a:extLst>
              <a:ext uri="{FF2B5EF4-FFF2-40B4-BE49-F238E27FC236}">
                <a16:creationId xmlns:a16="http://schemas.microsoft.com/office/drawing/2014/main" id="{8455EEE9-9DAC-874D-A995-246C87343DC8}"/>
              </a:ext>
            </a:extLst>
          </p:cNvPr>
          <p:cNvSpPr/>
          <p:nvPr/>
        </p:nvSpPr>
        <p:spPr>
          <a:xfrm>
            <a:off x="6096000" y="5373573"/>
            <a:ext cx="4958854" cy="407804"/>
          </a:xfrm>
          <a:prstGeom prst="rect">
            <a:avLst/>
          </a:prstGeom>
        </p:spPr>
        <p:txBody>
          <a:bodyPr wrap="square">
            <a:spAutoFit/>
          </a:bodyPr>
          <a:lstStyle/>
          <a:p>
            <a:r>
              <a:rPr lang="en-US" sz="1000" i="1" dirty="0"/>
              <a:t>Figure 5. Total riders departing morning commute, generated by</a:t>
            </a:r>
          </a:p>
          <a:p>
            <a:r>
              <a:rPr lang="en-US" sz="1050" dirty="0">
                <a:solidFill>
                  <a:srgbClr val="000000"/>
                </a:solidFill>
                <a:effectLst/>
                <a:latin typeface="Times New Roman" panose="02020603050405020304" pitchFamily="18" charset="0"/>
                <a:ea typeface="Calibri" panose="020F0502020204030204" pitchFamily="34" charset="0"/>
              </a:rPr>
              <a:t>© Mapbox, © OpenStreetMap </a:t>
            </a:r>
            <a:endParaRPr lang="en-US" sz="500" dirty="0"/>
          </a:p>
        </p:txBody>
      </p:sp>
      <p:pic>
        <p:nvPicPr>
          <p:cNvPr id="4" name="Picture 3">
            <a:extLst>
              <a:ext uri="{FF2B5EF4-FFF2-40B4-BE49-F238E27FC236}">
                <a16:creationId xmlns:a16="http://schemas.microsoft.com/office/drawing/2014/main" id="{3B2B179C-FA03-CA4B-8C7D-08021B862E09}"/>
              </a:ext>
            </a:extLst>
          </p:cNvPr>
          <p:cNvPicPr>
            <a:picLocks noChangeAspect="1"/>
          </p:cNvPicPr>
          <p:nvPr/>
        </p:nvPicPr>
        <p:blipFill>
          <a:blip r:embed="rId3"/>
          <a:stretch>
            <a:fillRect/>
          </a:stretch>
        </p:blipFill>
        <p:spPr>
          <a:xfrm>
            <a:off x="6172540" y="1893691"/>
            <a:ext cx="4882314" cy="1734695"/>
          </a:xfrm>
          <a:prstGeom prst="rect">
            <a:avLst/>
          </a:prstGeom>
        </p:spPr>
      </p:pic>
      <p:pic>
        <p:nvPicPr>
          <p:cNvPr id="5" name="Picture 4">
            <a:extLst>
              <a:ext uri="{FF2B5EF4-FFF2-40B4-BE49-F238E27FC236}">
                <a16:creationId xmlns:a16="http://schemas.microsoft.com/office/drawing/2014/main" id="{EDCA77E6-2901-C548-8238-E10AAD055E2B}"/>
              </a:ext>
            </a:extLst>
          </p:cNvPr>
          <p:cNvPicPr>
            <a:picLocks noChangeAspect="1"/>
          </p:cNvPicPr>
          <p:nvPr/>
        </p:nvPicPr>
        <p:blipFill>
          <a:blip r:embed="rId4"/>
          <a:stretch>
            <a:fillRect/>
          </a:stretch>
        </p:blipFill>
        <p:spPr>
          <a:xfrm>
            <a:off x="6176676" y="3628387"/>
            <a:ext cx="4844676" cy="1800960"/>
          </a:xfrm>
          <a:prstGeom prst="rect">
            <a:avLst/>
          </a:prstGeom>
        </p:spPr>
      </p:pic>
      <p:cxnSp>
        <p:nvCxnSpPr>
          <p:cNvPr id="8" name="Curved Connector 7">
            <a:extLst>
              <a:ext uri="{FF2B5EF4-FFF2-40B4-BE49-F238E27FC236}">
                <a16:creationId xmlns:a16="http://schemas.microsoft.com/office/drawing/2014/main" id="{8C346C86-CB11-B24C-A115-70EA47B9B961}"/>
              </a:ext>
            </a:extLst>
          </p:cNvPr>
          <p:cNvCxnSpPr>
            <a:cxnSpLocks/>
            <a:stCxn id="4" idx="1"/>
            <a:endCxn id="5" idx="1"/>
          </p:cNvCxnSpPr>
          <p:nvPr/>
        </p:nvCxnSpPr>
        <p:spPr>
          <a:xfrm rot="10800000" flipH="1" flipV="1">
            <a:off x="6172540" y="2761039"/>
            <a:ext cx="4136" cy="1767828"/>
          </a:xfrm>
          <a:prstGeom prst="curvedConnector3">
            <a:avLst>
              <a:gd name="adj1" fmla="val -5527079"/>
            </a:avLst>
          </a:prstGeom>
          <a:ln>
            <a:tailEnd type="triangle"/>
          </a:ln>
        </p:spPr>
        <p:style>
          <a:lnRef idx="3">
            <a:schemeClr val="accent5"/>
          </a:lnRef>
          <a:fillRef idx="0">
            <a:schemeClr val="accent5"/>
          </a:fillRef>
          <a:effectRef idx="2">
            <a:schemeClr val="accent5"/>
          </a:effectRef>
          <a:fontRef idx="minor">
            <a:schemeClr val="tx1"/>
          </a:fontRef>
        </p:style>
      </p:cxnSp>
      <p:sp>
        <p:nvSpPr>
          <p:cNvPr id="12" name="TextBox 11">
            <a:extLst>
              <a:ext uri="{FF2B5EF4-FFF2-40B4-BE49-F238E27FC236}">
                <a16:creationId xmlns:a16="http://schemas.microsoft.com/office/drawing/2014/main" id="{7A0F9182-D0FC-DE44-8DAA-34F95D06D910}"/>
              </a:ext>
            </a:extLst>
          </p:cNvPr>
          <p:cNvSpPr txBox="1"/>
          <p:nvPr/>
        </p:nvSpPr>
        <p:spPr>
          <a:xfrm>
            <a:off x="5525137" y="2391706"/>
            <a:ext cx="683842" cy="369332"/>
          </a:xfrm>
          <a:prstGeom prst="rect">
            <a:avLst/>
          </a:prstGeom>
          <a:noFill/>
        </p:spPr>
        <p:txBody>
          <a:bodyPr wrap="none" rtlCol="0">
            <a:spAutoFit/>
          </a:bodyPr>
          <a:lstStyle/>
          <a:p>
            <a:r>
              <a:rPr lang="en-US" dirty="0"/>
              <a:t>From</a:t>
            </a:r>
          </a:p>
        </p:txBody>
      </p:sp>
      <p:sp>
        <p:nvSpPr>
          <p:cNvPr id="15" name="TextBox 14">
            <a:extLst>
              <a:ext uri="{FF2B5EF4-FFF2-40B4-BE49-F238E27FC236}">
                <a16:creationId xmlns:a16="http://schemas.microsoft.com/office/drawing/2014/main" id="{CAB24CC9-4D12-8A49-981F-F070EA1E24EB}"/>
              </a:ext>
            </a:extLst>
          </p:cNvPr>
          <p:cNvSpPr txBox="1"/>
          <p:nvPr/>
        </p:nvSpPr>
        <p:spPr>
          <a:xfrm>
            <a:off x="5760881" y="4639865"/>
            <a:ext cx="416140" cy="369332"/>
          </a:xfrm>
          <a:prstGeom prst="rect">
            <a:avLst/>
          </a:prstGeom>
          <a:noFill/>
        </p:spPr>
        <p:txBody>
          <a:bodyPr wrap="none" rtlCol="0">
            <a:spAutoFit/>
          </a:bodyPr>
          <a:lstStyle/>
          <a:p>
            <a:r>
              <a:rPr lang="en-US" dirty="0"/>
              <a:t>To</a:t>
            </a:r>
          </a:p>
        </p:txBody>
      </p:sp>
      <p:pic>
        <p:nvPicPr>
          <p:cNvPr id="25" name="Graphic 24" descr="Train">
            <a:extLst>
              <a:ext uri="{FF2B5EF4-FFF2-40B4-BE49-F238E27FC236}">
                <a16:creationId xmlns:a16="http://schemas.microsoft.com/office/drawing/2014/main" id="{417A29C7-84F9-D047-B471-E21B8A0DAC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25726" y="3171186"/>
            <a:ext cx="914400" cy="914400"/>
          </a:xfrm>
          <a:prstGeom prst="rect">
            <a:avLst/>
          </a:prstGeom>
        </p:spPr>
      </p:pic>
    </p:spTree>
    <p:extLst>
      <p:ext uri="{BB962C8B-B14F-4D97-AF65-F5344CB8AC3E}">
        <p14:creationId xmlns:p14="http://schemas.microsoft.com/office/powerpoint/2010/main" val="3189506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a:xfrm>
            <a:off x="1451579" y="379927"/>
            <a:ext cx="9603275" cy="1363095"/>
          </a:xfrm>
        </p:spPr>
        <p:txBody>
          <a:bodyPr>
            <a:normAutofit fontScale="90000"/>
          </a:bodyPr>
          <a:lstStyle/>
          <a:p>
            <a:r>
              <a:rPr lang="en-US" dirty="0"/>
              <a:t>Hypothesis</a:t>
            </a:r>
            <a:br>
              <a:rPr lang="en-US" dirty="0"/>
            </a:br>
            <a:r>
              <a:rPr lang="en-US" dirty="0"/>
              <a:t>The number of riders is determined by day and hour</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1904999"/>
            <a:ext cx="3888059" cy="3893635"/>
          </a:xfrm>
        </p:spPr>
        <p:txBody>
          <a:bodyPr>
            <a:normAutofit/>
          </a:bodyPr>
          <a:lstStyle/>
          <a:p>
            <a:r>
              <a:rPr lang="en-US" sz="2800" dirty="0"/>
              <a:t>Departure Hours</a:t>
            </a:r>
          </a:p>
          <a:p>
            <a:r>
              <a:rPr lang="en-US" sz="2800" dirty="0"/>
              <a:t>Day of the Week</a:t>
            </a:r>
          </a:p>
          <a:p>
            <a:pPr lvl="1"/>
            <a:r>
              <a:rPr lang="en-US" sz="2600" dirty="0"/>
              <a:t>Periodic…</a:t>
            </a:r>
          </a:p>
          <a:p>
            <a:r>
              <a:rPr lang="en-US" sz="2800" dirty="0"/>
              <a:t>Morning Commuters</a:t>
            </a:r>
          </a:p>
          <a:p>
            <a:pPr lvl="1"/>
            <a:r>
              <a:rPr lang="en-US" sz="2600" dirty="0"/>
              <a:t>7:00 to 8:00AM</a:t>
            </a:r>
          </a:p>
          <a:p>
            <a:endParaRPr lang="en-US" sz="2800" dirty="0"/>
          </a:p>
          <a:p>
            <a:endParaRPr lang="en-US" sz="2800" dirty="0"/>
          </a:p>
        </p:txBody>
      </p:sp>
      <p:sp>
        <p:nvSpPr>
          <p:cNvPr id="6" name="Rectangle 5">
            <a:extLst>
              <a:ext uri="{FF2B5EF4-FFF2-40B4-BE49-F238E27FC236}">
                <a16:creationId xmlns:a16="http://schemas.microsoft.com/office/drawing/2014/main" id="{8455EEE9-9DAC-874D-A995-246C87343DC8}"/>
              </a:ext>
            </a:extLst>
          </p:cNvPr>
          <p:cNvSpPr/>
          <p:nvPr/>
        </p:nvSpPr>
        <p:spPr>
          <a:xfrm>
            <a:off x="5339639" y="4884146"/>
            <a:ext cx="3888059" cy="461665"/>
          </a:xfrm>
          <a:prstGeom prst="rect">
            <a:avLst/>
          </a:prstGeom>
        </p:spPr>
        <p:txBody>
          <a:bodyPr wrap="square">
            <a:spAutoFit/>
          </a:bodyPr>
          <a:lstStyle/>
          <a:p>
            <a:r>
              <a:rPr lang="en-US" sz="1200" i="1" dirty="0"/>
              <a:t>Figure 6 Average Riders departing by hour and day</a:t>
            </a:r>
          </a:p>
          <a:p>
            <a:r>
              <a:rPr lang="en-US" sz="1200" i="1" dirty="0"/>
              <a:t>Generated by Python Matplotlib. </a:t>
            </a:r>
            <a:endParaRPr lang="en-US" sz="1200" dirty="0"/>
          </a:p>
        </p:txBody>
      </p:sp>
      <p:pic>
        <p:nvPicPr>
          <p:cNvPr id="7" name="Picture 6">
            <a:extLst>
              <a:ext uri="{FF2B5EF4-FFF2-40B4-BE49-F238E27FC236}">
                <a16:creationId xmlns:a16="http://schemas.microsoft.com/office/drawing/2014/main" id="{5BE0058C-01A4-5D4E-98B2-9AA45AE44500}"/>
              </a:ext>
            </a:extLst>
          </p:cNvPr>
          <p:cNvPicPr>
            <a:picLocks noChangeAspect="1"/>
          </p:cNvPicPr>
          <p:nvPr/>
        </p:nvPicPr>
        <p:blipFill>
          <a:blip r:embed="rId3"/>
          <a:stretch>
            <a:fillRect/>
          </a:stretch>
        </p:blipFill>
        <p:spPr>
          <a:xfrm>
            <a:off x="5341471" y="1904999"/>
            <a:ext cx="3231777" cy="2937271"/>
          </a:xfrm>
          <a:prstGeom prst="rect">
            <a:avLst/>
          </a:prstGeom>
        </p:spPr>
      </p:pic>
      <p:pic>
        <p:nvPicPr>
          <p:cNvPr id="9" name="Picture 8">
            <a:extLst>
              <a:ext uri="{FF2B5EF4-FFF2-40B4-BE49-F238E27FC236}">
                <a16:creationId xmlns:a16="http://schemas.microsoft.com/office/drawing/2014/main" id="{24BECCC8-0D1B-5B41-ADA4-C5C644EC999B}"/>
              </a:ext>
            </a:extLst>
          </p:cNvPr>
          <p:cNvPicPr>
            <a:picLocks noChangeAspect="1"/>
          </p:cNvPicPr>
          <p:nvPr/>
        </p:nvPicPr>
        <p:blipFill>
          <a:blip r:embed="rId4"/>
          <a:stretch>
            <a:fillRect/>
          </a:stretch>
        </p:blipFill>
        <p:spPr>
          <a:xfrm>
            <a:off x="8573248" y="1905000"/>
            <a:ext cx="3161552" cy="2937270"/>
          </a:xfrm>
          <a:prstGeom prst="rect">
            <a:avLst/>
          </a:prstGeom>
        </p:spPr>
      </p:pic>
    </p:spTree>
    <p:extLst>
      <p:ext uri="{BB962C8B-B14F-4D97-AF65-F5344CB8AC3E}">
        <p14:creationId xmlns:p14="http://schemas.microsoft.com/office/powerpoint/2010/main" val="1275093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BC8C-69E2-5A48-8D43-0343AD08409E}"/>
              </a:ext>
            </a:extLst>
          </p:cNvPr>
          <p:cNvSpPr>
            <a:spLocks noGrp="1"/>
          </p:cNvSpPr>
          <p:nvPr>
            <p:ph type="title"/>
          </p:nvPr>
        </p:nvSpPr>
        <p:spPr/>
        <p:txBody>
          <a:bodyPr>
            <a:normAutofit/>
          </a:bodyPr>
          <a:lstStyle/>
          <a:p>
            <a:r>
              <a:rPr lang="en-US" dirty="0"/>
              <a:t>Riders are cyclical</a:t>
            </a:r>
          </a:p>
        </p:txBody>
      </p:sp>
      <p:sp>
        <p:nvSpPr>
          <p:cNvPr id="3" name="Content Placeholder 2">
            <a:extLst>
              <a:ext uri="{FF2B5EF4-FFF2-40B4-BE49-F238E27FC236}">
                <a16:creationId xmlns:a16="http://schemas.microsoft.com/office/drawing/2014/main" id="{590544DA-6545-EF4B-ADFF-942F23A0F03F}"/>
              </a:ext>
            </a:extLst>
          </p:cNvPr>
          <p:cNvSpPr>
            <a:spLocks noGrp="1"/>
          </p:cNvSpPr>
          <p:nvPr>
            <p:ph idx="1"/>
          </p:nvPr>
        </p:nvSpPr>
        <p:spPr>
          <a:xfrm>
            <a:off x="1451580" y="1904999"/>
            <a:ext cx="3888059" cy="3893635"/>
          </a:xfrm>
        </p:spPr>
        <p:txBody>
          <a:bodyPr>
            <a:normAutofit/>
          </a:bodyPr>
          <a:lstStyle/>
          <a:p>
            <a:r>
              <a:rPr lang="en-US" sz="2800" dirty="0"/>
              <a:t>Weekday Cycles</a:t>
            </a:r>
          </a:p>
          <a:p>
            <a:r>
              <a:rPr lang="en-US" sz="2800" dirty="0"/>
              <a:t>Time Series</a:t>
            </a:r>
            <a:endParaRPr lang="en-US" sz="2600" dirty="0"/>
          </a:p>
          <a:p>
            <a:r>
              <a:rPr lang="en-US" sz="2800" dirty="0"/>
              <a:t>Auto Correlation</a:t>
            </a:r>
            <a:endParaRPr lang="en-US" sz="2600" dirty="0"/>
          </a:p>
          <a:p>
            <a:r>
              <a:rPr lang="en-US" sz="2800" dirty="0"/>
              <a:t>Stationary</a:t>
            </a:r>
          </a:p>
          <a:p>
            <a:r>
              <a:rPr lang="en-US" sz="2800" dirty="0"/>
              <a:t>Peaks at 5, 10…</a:t>
            </a:r>
          </a:p>
          <a:p>
            <a:endParaRPr lang="en-US" sz="2800" dirty="0"/>
          </a:p>
        </p:txBody>
      </p:sp>
      <p:sp>
        <p:nvSpPr>
          <p:cNvPr id="6" name="Rectangle 5">
            <a:extLst>
              <a:ext uri="{FF2B5EF4-FFF2-40B4-BE49-F238E27FC236}">
                <a16:creationId xmlns:a16="http://schemas.microsoft.com/office/drawing/2014/main" id="{8455EEE9-9DAC-874D-A995-246C87343DC8}"/>
              </a:ext>
            </a:extLst>
          </p:cNvPr>
          <p:cNvSpPr/>
          <p:nvPr/>
        </p:nvSpPr>
        <p:spPr>
          <a:xfrm>
            <a:off x="4479947" y="5055491"/>
            <a:ext cx="3888059" cy="461665"/>
          </a:xfrm>
          <a:prstGeom prst="rect">
            <a:avLst/>
          </a:prstGeom>
        </p:spPr>
        <p:txBody>
          <a:bodyPr wrap="square">
            <a:spAutoFit/>
          </a:bodyPr>
          <a:lstStyle/>
          <a:p>
            <a:r>
              <a:rPr lang="en-US" sz="1200" i="1" dirty="0"/>
              <a:t>Figure 8.</a:t>
            </a:r>
          </a:p>
          <a:p>
            <a:r>
              <a:rPr lang="en-US" sz="1200" i="1" dirty="0"/>
              <a:t>Riders by month autocorrelation generated by Python Statsmodel </a:t>
            </a:r>
            <a:endParaRPr lang="en-US" sz="1200" dirty="0"/>
          </a:p>
        </p:txBody>
      </p:sp>
      <p:pic>
        <p:nvPicPr>
          <p:cNvPr id="8" name="Picture 7">
            <a:extLst>
              <a:ext uri="{FF2B5EF4-FFF2-40B4-BE49-F238E27FC236}">
                <a16:creationId xmlns:a16="http://schemas.microsoft.com/office/drawing/2014/main" id="{288F1997-4CCB-F94E-A549-9736C83E50FE}"/>
              </a:ext>
            </a:extLst>
          </p:cNvPr>
          <p:cNvPicPr/>
          <p:nvPr/>
        </p:nvPicPr>
        <p:blipFill>
          <a:blip r:embed="rId3"/>
          <a:stretch>
            <a:fillRect/>
          </a:stretch>
        </p:blipFill>
        <p:spPr>
          <a:xfrm>
            <a:off x="4543248" y="1904998"/>
            <a:ext cx="3888058" cy="3099249"/>
          </a:xfrm>
          <a:prstGeom prst="rect">
            <a:avLst/>
          </a:prstGeom>
          <a:ln>
            <a:solidFill>
              <a:schemeClr val="accent1"/>
            </a:solidFill>
          </a:ln>
        </p:spPr>
      </p:pic>
      <p:pic>
        <p:nvPicPr>
          <p:cNvPr id="10" name="Picture 9">
            <a:extLst>
              <a:ext uri="{FF2B5EF4-FFF2-40B4-BE49-F238E27FC236}">
                <a16:creationId xmlns:a16="http://schemas.microsoft.com/office/drawing/2014/main" id="{660C42B1-CAE0-EC43-A925-95A040491BD5}"/>
              </a:ext>
            </a:extLst>
          </p:cNvPr>
          <p:cNvPicPr/>
          <p:nvPr/>
        </p:nvPicPr>
        <p:blipFill>
          <a:blip r:embed="rId4"/>
          <a:stretch>
            <a:fillRect/>
          </a:stretch>
        </p:blipFill>
        <p:spPr>
          <a:xfrm>
            <a:off x="8431306" y="1904997"/>
            <a:ext cx="3505905" cy="3099248"/>
          </a:xfrm>
          <a:prstGeom prst="rect">
            <a:avLst/>
          </a:prstGeom>
          <a:ln>
            <a:solidFill>
              <a:schemeClr val="accent1"/>
            </a:solidFill>
          </a:ln>
        </p:spPr>
      </p:pic>
    </p:spTree>
    <p:extLst>
      <p:ext uri="{BB962C8B-B14F-4D97-AF65-F5344CB8AC3E}">
        <p14:creationId xmlns:p14="http://schemas.microsoft.com/office/powerpoint/2010/main" val="305299840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{1CE8DD9A-92D5-B847-99AD-AF738E943473}tf10001119</Template>
  <TotalTime>19982</TotalTime>
  <Words>3787</Words>
  <Application>Microsoft Office PowerPoint</Application>
  <PresentationFormat>Widescreen</PresentationFormat>
  <Paragraphs>247</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Georgia</vt:lpstr>
      <vt:lpstr>Gill Sans MT</vt:lpstr>
      <vt:lpstr>Roboto</vt:lpstr>
      <vt:lpstr>Times New Roman</vt:lpstr>
      <vt:lpstr>var( --e-global-typography-primary-font-family )</vt:lpstr>
      <vt:lpstr>Gallery</vt:lpstr>
      <vt:lpstr>Where do bart riders go?</vt:lpstr>
      <vt:lpstr>overview</vt:lpstr>
      <vt:lpstr>objective</vt:lpstr>
      <vt:lpstr>Marketing, Maintenance and Riders</vt:lpstr>
      <vt:lpstr>Ethical considerations</vt:lpstr>
      <vt:lpstr>Methodology</vt:lpstr>
      <vt:lpstr>Discovery</vt:lpstr>
      <vt:lpstr>Hypothesis The number of riders is determined by day and hour</vt:lpstr>
      <vt:lpstr>Riders are cyclical</vt:lpstr>
      <vt:lpstr>Hypothesis test results</vt:lpstr>
      <vt:lpstr>Departing riders</vt:lpstr>
      <vt:lpstr>BART over the years</vt:lpstr>
      <vt:lpstr>Conclusion</vt:lpstr>
      <vt:lpstr>Recommendations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Globalization?</dc:title>
  <dc:creator>Kelsie McWilliams</dc:creator>
  <cp:lastModifiedBy>Kenneth Ceglia</cp:lastModifiedBy>
  <cp:revision>79</cp:revision>
  <dcterms:created xsi:type="dcterms:W3CDTF">2020-05-19T17:01:57Z</dcterms:created>
  <dcterms:modified xsi:type="dcterms:W3CDTF">2021-05-09T21:12:51Z</dcterms:modified>
</cp:coreProperties>
</file>